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7"/>
  </p:notesMasterIdLst>
  <p:handoutMasterIdLst>
    <p:handoutMasterId r:id="rId28"/>
  </p:handoutMasterIdLst>
  <p:sldIdLst>
    <p:sldId id="315" r:id="rId2"/>
    <p:sldId id="323" r:id="rId3"/>
    <p:sldId id="327" r:id="rId4"/>
    <p:sldId id="348" r:id="rId5"/>
    <p:sldId id="347" r:id="rId6"/>
    <p:sldId id="350" r:id="rId7"/>
    <p:sldId id="329" r:id="rId8"/>
    <p:sldId id="330" r:id="rId9"/>
    <p:sldId id="332" r:id="rId10"/>
    <p:sldId id="333" r:id="rId11"/>
    <p:sldId id="344" r:id="rId12"/>
    <p:sldId id="337" r:id="rId13"/>
    <p:sldId id="351" r:id="rId14"/>
    <p:sldId id="345" r:id="rId15"/>
    <p:sldId id="352" r:id="rId16"/>
    <p:sldId id="338" r:id="rId17"/>
    <p:sldId id="346" r:id="rId18"/>
    <p:sldId id="342" r:id="rId19"/>
    <p:sldId id="343" r:id="rId20"/>
    <p:sldId id="349" r:id="rId21"/>
    <p:sldId id="340" r:id="rId22"/>
    <p:sldId id="334" r:id="rId23"/>
    <p:sldId id="335" r:id="rId24"/>
    <p:sldId id="336" r:id="rId25"/>
    <p:sldId id="341" r:id="rId26"/>
  </p:sldIdLst>
  <p:sldSz cx="9144000" cy="6858000" type="screen4x3"/>
  <p:notesSz cx="6797675" cy="9926638"/>
  <p:defaultTextStyle>
    <a:defPPr>
      <a:defRPr lang="cs-CZ"/>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FF6600"/>
    <a:srgbClr val="0066CC"/>
    <a:srgbClr val="006600"/>
    <a:srgbClr val="008000"/>
    <a:srgbClr val="009900"/>
    <a:srgbClr val="1E6414"/>
    <a:srgbClr val="26741A"/>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405" autoAdjust="0"/>
    <p:restoredTop sz="95238" autoAdjust="0"/>
  </p:normalViewPr>
  <p:slideViewPr>
    <p:cSldViewPr>
      <p:cViewPr>
        <p:scale>
          <a:sx n="70" d="100"/>
          <a:sy n="70" d="100"/>
        </p:scale>
        <p:origin x="-49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lvl1pPr algn="l" eaLnBrk="1" hangingPunct="1">
              <a:defRPr sz="1200">
                <a:latin typeface="Arial" charset="0"/>
              </a:defRPr>
            </a:lvl1pPr>
          </a:lstStyle>
          <a:p>
            <a:pPr>
              <a:defRPr/>
            </a:pPr>
            <a:endParaRPr lang="cs-CZ"/>
          </a:p>
        </p:txBody>
      </p:sp>
      <p:sp>
        <p:nvSpPr>
          <p:cNvPr id="61443"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1321" tIns="45661" rIns="91321" bIns="45661"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61444"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1321" tIns="45661" rIns="91321" bIns="45661" numCol="1" anchor="b" anchorCtr="0" compatLnSpc="1">
            <a:prstTxWarp prst="textNoShape">
              <a:avLst/>
            </a:prstTxWarp>
          </a:bodyPr>
          <a:lstStyle>
            <a:lvl1pPr algn="l" eaLnBrk="1" hangingPunct="1">
              <a:defRPr sz="1200">
                <a:latin typeface="Arial" charset="0"/>
              </a:defRPr>
            </a:lvl1pPr>
          </a:lstStyle>
          <a:p>
            <a:pPr>
              <a:defRPr/>
            </a:pPr>
            <a:endParaRPr lang="cs-CZ"/>
          </a:p>
        </p:txBody>
      </p:sp>
      <p:sp>
        <p:nvSpPr>
          <p:cNvPr id="61445" name="Rectangle 5"/>
          <p:cNvSpPr>
            <a:spLocks noGrp="1" noChangeArrowheads="1"/>
          </p:cNvSpPr>
          <p:nvPr>
            <p:ph type="sldNum" sz="quarter" idx="3"/>
          </p:nvPr>
        </p:nvSpPr>
        <p:spPr bwMode="auto">
          <a:xfrm>
            <a:off x="3851275" y="9428163"/>
            <a:ext cx="2944813" cy="496887"/>
          </a:xfrm>
          <a:prstGeom prst="rect">
            <a:avLst/>
          </a:prstGeom>
          <a:noFill/>
          <a:ln w="9525">
            <a:noFill/>
            <a:miter lim="800000"/>
            <a:headEnd/>
            <a:tailEnd/>
          </a:ln>
          <a:effectLst/>
        </p:spPr>
        <p:txBody>
          <a:bodyPr vert="horz" wrap="square" lIns="91321" tIns="45661" rIns="91321" bIns="45661" numCol="1" anchor="b" anchorCtr="0" compatLnSpc="1">
            <a:prstTxWarp prst="textNoShape">
              <a:avLst/>
            </a:prstTxWarp>
          </a:bodyPr>
          <a:lstStyle>
            <a:lvl1pPr algn="r" eaLnBrk="1" hangingPunct="1">
              <a:defRPr sz="1200">
                <a:latin typeface="Arial" charset="0"/>
              </a:defRPr>
            </a:lvl1pPr>
          </a:lstStyle>
          <a:p>
            <a:pPr>
              <a:defRPr/>
            </a:pPr>
            <a:fld id="{F11AD2D1-F39A-45DB-8027-824E29DB6DA3}" type="slidenum">
              <a:rPr lang="cs-CZ"/>
              <a:pPr>
                <a:defRPr/>
              </a:pPr>
              <a:t>‹#›</a:t>
            </a:fld>
            <a:endParaRPr lang="cs-CZ"/>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6888"/>
          </a:xfrm>
          <a:prstGeom prst="rect">
            <a:avLst/>
          </a:prstGeom>
        </p:spPr>
        <p:txBody>
          <a:bodyPr vert="horz" lIns="91321" tIns="45661" rIns="91321" bIns="45661" rtlCol="0"/>
          <a:lstStyle>
            <a:lvl1pPr algn="l" eaLnBrk="0" hangingPunct="0">
              <a:defRPr sz="1200"/>
            </a:lvl1pPr>
          </a:lstStyle>
          <a:p>
            <a:pPr>
              <a:defRPr/>
            </a:pPr>
            <a:endParaRPr lang="cs-CZ"/>
          </a:p>
        </p:txBody>
      </p:sp>
      <p:sp>
        <p:nvSpPr>
          <p:cNvPr id="3" name="Zástupný symbol pro datum 2"/>
          <p:cNvSpPr>
            <a:spLocks noGrp="1"/>
          </p:cNvSpPr>
          <p:nvPr>
            <p:ph type="dt" idx="1"/>
          </p:nvPr>
        </p:nvSpPr>
        <p:spPr>
          <a:xfrm>
            <a:off x="3851275" y="0"/>
            <a:ext cx="2944813" cy="496888"/>
          </a:xfrm>
          <a:prstGeom prst="rect">
            <a:avLst/>
          </a:prstGeom>
        </p:spPr>
        <p:txBody>
          <a:bodyPr vert="horz" lIns="91321" tIns="45661" rIns="91321" bIns="45661" rtlCol="0"/>
          <a:lstStyle>
            <a:lvl1pPr algn="r" eaLnBrk="0" hangingPunct="0">
              <a:defRPr sz="1200"/>
            </a:lvl1pPr>
          </a:lstStyle>
          <a:p>
            <a:pPr>
              <a:defRPr/>
            </a:pPr>
            <a:fld id="{79DDBE53-53E4-419E-86B5-058C30518BBD}" type="datetimeFigureOut">
              <a:rPr lang="cs-CZ"/>
              <a:pPr>
                <a:defRPr/>
              </a:pPr>
              <a:t>13.9.2010</a:t>
            </a:fld>
            <a:endParaRPr lang="cs-CZ"/>
          </a:p>
        </p:txBody>
      </p:sp>
      <p:sp>
        <p:nvSpPr>
          <p:cNvPr id="4" name="Zástupný symbol pro obrázek snímku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21" tIns="45661" rIns="91321" bIns="45661" rtlCol="0" anchor="ctr"/>
          <a:lstStyle/>
          <a:p>
            <a:pPr lvl="0"/>
            <a:endParaRPr lang="cs-CZ" noProof="0"/>
          </a:p>
        </p:txBody>
      </p:sp>
      <p:sp>
        <p:nvSpPr>
          <p:cNvPr id="5" name="Zástupný symbol pro poznámky 4"/>
          <p:cNvSpPr>
            <a:spLocks noGrp="1"/>
          </p:cNvSpPr>
          <p:nvPr>
            <p:ph type="body" sz="quarter" idx="3"/>
          </p:nvPr>
        </p:nvSpPr>
        <p:spPr>
          <a:xfrm>
            <a:off x="679450" y="4714875"/>
            <a:ext cx="5438775" cy="4467225"/>
          </a:xfrm>
          <a:prstGeom prst="rect">
            <a:avLst/>
          </a:prstGeom>
        </p:spPr>
        <p:txBody>
          <a:bodyPr vert="horz" wrap="square" lIns="91321" tIns="45661" rIns="91321" bIns="45661" numCol="1" anchor="t" anchorCtr="0" compatLnSpc="1">
            <a:prstTxWarp prst="textNoShape">
              <a:avLst/>
            </a:prstTxWarp>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9428163"/>
            <a:ext cx="2944813" cy="496887"/>
          </a:xfrm>
          <a:prstGeom prst="rect">
            <a:avLst/>
          </a:prstGeom>
        </p:spPr>
        <p:txBody>
          <a:bodyPr vert="horz" lIns="91321" tIns="45661" rIns="91321" bIns="45661" rtlCol="0" anchor="b"/>
          <a:lstStyle>
            <a:lvl1pPr algn="l" eaLnBrk="0" hangingPunct="0">
              <a:defRPr sz="1200"/>
            </a:lvl1pPr>
          </a:lstStyle>
          <a:p>
            <a:pPr>
              <a:defRPr/>
            </a:pPr>
            <a:endParaRPr lang="cs-CZ"/>
          </a:p>
        </p:txBody>
      </p:sp>
      <p:sp>
        <p:nvSpPr>
          <p:cNvPr id="7" name="Zástupný symbol pro číslo snímku 6"/>
          <p:cNvSpPr>
            <a:spLocks noGrp="1"/>
          </p:cNvSpPr>
          <p:nvPr>
            <p:ph type="sldNum" sz="quarter" idx="5"/>
          </p:nvPr>
        </p:nvSpPr>
        <p:spPr>
          <a:xfrm>
            <a:off x="3851275" y="9428163"/>
            <a:ext cx="2944813" cy="496887"/>
          </a:xfrm>
          <a:prstGeom prst="rect">
            <a:avLst/>
          </a:prstGeom>
        </p:spPr>
        <p:txBody>
          <a:bodyPr vert="horz" lIns="91321" tIns="45661" rIns="91321" bIns="45661" rtlCol="0" anchor="b"/>
          <a:lstStyle>
            <a:lvl1pPr algn="r" eaLnBrk="0" hangingPunct="0">
              <a:defRPr sz="1200"/>
            </a:lvl1pPr>
          </a:lstStyle>
          <a:p>
            <a:pPr>
              <a:defRPr/>
            </a:pPr>
            <a:fld id="{69CB6294-4536-42D8-8CA7-ABE598E1EF76}" type="slidenum">
              <a:rPr lang="cs-CZ"/>
              <a:pPr>
                <a:defRPr/>
              </a:pPr>
              <a:t>‹#›</a:t>
            </a:fld>
            <a:endParaRPr lang="cs-CZ"/>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4" name="Picture 28" descr="Clipboard2"/>
          <p:cNvPicPr>
            <a:picLocks noChangeAspect="1" noChangeArrowheads="1"/>
          </p:cNvPicPr>
          <p:nvPr userDrawn="1"/>
        </p:nvPicPr>
        <p:blipFill>
          <a:blip r:embed="rId2"/>
          <a:srcRect/>
          <a:stretch>
            <a:fillRect/>
          </a:stretch>
        </p:blipFill>
        <p:spPr bwMode="auto">
          <a:xfrm>
            <a:off x="0" y="0"/>
            <a:ext cx="2843213" cy="1243013"/>
          </a:xfrm>
          <a:prstGeom prst="rect">
            <a:avLst/>
          </a:prstGeom>
          <a:noFill/>
          <a:ln w="9525">
            <a:noFill/>
            <a:miter lim="800000"/>
            <a:headEnd/>
            <a:tailEnd/>
          </a:ln>
        </p:spPr>
      </p:pic>
      <p:sp>
        <p:nvSpPr>
          <p:cNvPr id="5" name="Rectangle 29"/>
          <p:cNvSpPr>
            <a:spLocks noChangeArrowheads="1"/>
          </p:cNvSpPr>
          <p:nvPr userDrawn="1"/>
        </p:nvSpPr>
        <p:spPr bwMode="auto">
          <a:xfrm>
            <a:off x="0" y="0"/>
            <a:ext cx="2916238" cy="1268413"/>
          </a:xfrm>
          <a:prstGeom prst="rect">
            <a:avLst/>
          </a:prstGeom>
          <a:gradFill rotWithShape="1">
            <a:gsLst>
              <a:gs pos="0">
                <a:schemeClr val="bg1">
                  <a:alpha val="20000"/>
                </a:schemeClr>
              </a:gs>
              <a:gs pos="100000">
                <a:schemeClr val="bg1">
                  <a:gamma/>
                  <a:shade val="90980"/>
                  <a:invGamma/>
                </a:schemeClr>
              </a:gs>
            </a:gsLst>
            <a:lin ang="0" scaled="1"/>
          </a:gradFill>
          <a:ln w="12700" cap="sq">
            <a:noFill/>
            <a:miter lim="800000"/>
            <a:headEnd type="none" w="sm" len="sm"/>
            <a:tailEnd type="none" w="sm" len="sm"/>
          </a:ln>
          <a:effectLst/>
        </p:spPr>
        <p:txBody>
          <a:bodyPr wrap="none" anchor="ctr"/>
          <a:lstStyle/>
          <a:p>
            <a:pPr algn="ctr" eaLnBrk="0" hangingPunct="0">
              <a:defRPr/>
            </a:pPr>
            <a:endParaRPr lang="cs-CZ"/>
          </a:p>
        </p:txBody>
      </p:sp>
      <p:sp>
        <p:nvSpPr>
          <p:cNvPr id="6" name="Rectangle 32"/>
          <p:cNvSpPr>
            <a:spLocks noChangeArrowheads="1"/>
          </p:cNvSpPr>
          <p:nvPr userDrawn="1"/>
        </p:nvSpPr>
        <p:spPr bwMode="auto">
          <a:xfrm>
            <a:off x="0" y="6092825"/>
            <a:ext cx="9144000" cy="765175"/>
          </a:xfrm>
          <a:prstGeom prst="rect">
            <a:avLst/>
          </a:prstGeom>
          <a:gradFill rotWithShape="1">
            <a:gsLst>
              <a:gs pos="0">
                <a:schemeClr val="bg1">
                  <a:alpha val="50999"/>
                </a:schemeClr>
              </a:gs>
              <a:gs pos="100000">
                <a:schemeClr val="bg1">
                  <a:gamma/>
                  <a:shade val="46275"/>
                  <a:invGamma/>
                </a:schemeClr>
              </a:gs>
            </a:gsLst>
            <a:lin ang="5400000" scaled="1"/>
          </a:gradFill>
          <a:ln w="12700" cap="sq">
            <a:noFill/>
            <a:miter lim="800000"/>
            <a:headEnd type="none" w="sm" len="sm"/>
            <a:tailEnd type="none" w="sm" len="sm"/>
          </a:ln>
          <a:effectLst/>
        </p:spPr>
        <p:txBody>
          <a:bodyPr wrap="none" anchor="ctr"/>
          <a:lstStyle/>
          <a:p>
            <a:pPr algn="ctr" eaLnBrk="0" hangingPunct="0">
              <a:defRPr/>
            </a:pPr>
            <a:endParaRPr lang="cs-CZ"/>
          </a:p>
        </p:txBody>
      </p:sp>
      <p:sp>
        <p:nvSpPr>
          <p:cNvPr id="7" name="AutoShape 14"/>
          <p:cNvSpPr>
            <a:spLocks noChangeArrowheads="1"/>
          </p:cNvSpPr>
          <p:nvPr/>
        </p:nvSpPr>
        <p:spPr bwMode="auto">
          <a:xfrm>
            <a:off x="76200" y="3141663"/>
            <a:ext cx="8915400" cy="69850"/>
          </a:xfrm>
          <a:prstGeom prst="chevron">
            <a:avLst>
              <a:gd name="adj" fmla="val 3190909"/>
            </a:avLst>
          </a:prstGeom>
          <a:gradFill rotWithShape="0">
            <a:gsLst>
              <a:gs pos="0">
                <a:schemeClr val="accent1"/>
              </a:gs>
              <a:gs pos="100000">
                <a:schemeClr val="bg1"/>
              </a:gs>
            </a:gsLst>
            <a:lin ang="5400000" scaled="1"/>
          </a:gradFill>
          <a:ln w="12700" cap="sq">
            <a:noFill/>
            <a:miter lim="800000"/>
            <a:headEnd type="none" w="sm" len="sm"/>
            <a:tailEnd type="none" w="sm" len="sm"/>
          </a:ln>
          <a:effectLst/>
        </p:spPr>
        <p:txBody>
          <a:bodyPr wrap="none" anchor="ctr"/>
          <a:lstStyle/>
          <a:p>
            <a:pPr algn="ctr" eaLnBrk="0" hangingPunct="0">
              <a:defRPr/>
            </a:pPr>
            <a:endParaRPr lang="cs-CZ"/>
          </a:p>
        </p:txBody>
      </p:sp>
      <p:sp>
        <p:nvSpPr>
          <p:cNvPr id="8" name="AutoShape 30"/>
          <p:cNvSpPr>
            <a:spLocks noChangeArrowheads="1"/>
          </p:cNvSpPr>
          <p:nvPr userDrawn="1"/>
        </p:nvSpPr>
        <p:spPr bwMode="auto">
          <a:xfrm>
            <a:off x="114300" y="1268413"/>
            <a:ext cx="8915400" cy="73025"/>
          </a:xfrm>
          <a:prstGeom prst="chevron">
            <a:avLst>
              <a:gd name="adj" fmla="val 3052174"/>
            </a:avLst>
          </a:prstGeom>
          <a:gradFill rotWithShape="0">
            <a:gsLst>
              <a:gs pos="0">
                <a:schemeClr val="accent1"/>
              </a:gs>
              <a:gs pos="100000">
                <a:schemeClr val="bg1"/>
              </a:gs>
            </a:gsLst>
            <a:lin ang="5400000" scaled="1"/>
          </a:gradFill>
          <a:ln w="12700" cap="sq">
            <a:noFill/>
            <a:miter lim="800000"/>
            <a:headEnd type="none" w="sm" len="sm"/>
            <a:tailEnd type="none" w="sm" len="sm"/>
          </a:ln>
          <a:effectLst/>
        </p:spPr>
        <p:txBody>
          <a:bodyPr wrap="none" anchor="ctr"/>
          <a:lstStyle/>
          <a:p>
            <a:pPr algn="ctr" eaLnBrk="0" hangingPunct="0">
              <a:defRPr/>
            </a:pPr>
            <a:endParaRPr lang="cs-CZ"/>
          </a:p>
        </p:txBody>
      </p:sp>
      <p:sp>
        <p:nvSpPr>
          <p:cNvPr id="11270" name="Rectangle 6"/>
          <p:cNvSpPr>
            <a:spLocks noGrp="1" noChangeArrowheads="1"/>
          </p:cNvSpPr>
          <p:nvPr>
            <p:ph type="ctrTitle"/>
          </p:nvPr>
        </p:nvSpPr>
        <p:spPr>
          <a:xfrm>
            <a:off x="685800" y="1557338"/>
            <a:ext cx="7772400" cy="1295400"/>
          </a:xfrm>
        </p:spPr>
        <p:txBody>
          <a:bodyPr/>
          <a:lstStyle>
            <a:lvl1pPr algn="ctr">
              <a:defRPr sz="3800"/>
            </a:lvl1pPr>
          </a:lstStyle>
          <a:p>
            <a:r>
              <a:rPr lang="en-CA" dirty="0" err="1"/>
              <a:t>Klepnutím</a:t>
            </a:r>
            <a:r>
              <a:rPr lang="en-CA" dirty="0"/>
              <a:t> </a:t>
            </a:r>
            <a:r>
              <a:rPr lang="en-CA" dirty="0" err="1"/>
              <a:t>upravíte</a:t>
            </a:r>
            <a:r>
              <a:rPr lang="en-CA" dirty="0"/>
              <a:t> </a:t>
            </a:r>
            <a:r>
              <a:rPr lang="en-CA" dirty="0" err="1"/>
              <a:t>styl</a:t>
            </a:r>
            <a:r>
              <a:rPr lang="en-CA" dirty="0"/>
              <a:t> </a:t>
            </a:r>
            <a:r>
              <a:rPr lang="en-CA" dirty="0" err="1"/>
              <a:t>předlohy</a:t>
            </a:r>
            <a:r>
              <a:rPr lang="en-CA" dirty="0"/>
              <a:t> </a:t>
            </a:r>
            <a:r>
              <a:rPr lang="en-CA" dirty="0" err="1"/>
              <a:t>nadpisu</a:t>
            </a:r>
            <a:r>
              <a:rPr lang="en-CA" dirty="0"/>
              <a:t>.</a:t>
            </a:r>
          </a:p>
        </p:txBody>
      </p:sp>
      <p:sp>
        <p:nvSpPr>
          <p:cNvPr id="11271" name="Rectangle 7"/>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r>
              <a:rPr lang="en-CA" dirty="0" err="1"/>
              <a:t>Klepnutím</a:t>
            </a:r>
            <a:r>
              <a:rPr lang="en-CA" dirty="0"/>
              <a:t> </a:t>
            </a:r>
            <a:r>
              <a:rPr lang="en-CA" dirty="0" err="1"/>
              <a:t>upravíte</a:t>
            </a:r>
            <a:r>
              <a:rPr lang="en-CA" dirty="0"/>
              <a:t> </a:t>
            </a:r>
            <a:r>
              <a:rPr lang="en-CA" dirty="0" err="1"/>
              <a:t>styl</a:t>
            </a:r>
            <a:r>
              <a:rPr lang="en-CA" dirty="0"/>
              <a:t> </a:t>
            </a:r>
            <a:r>
              <a:rPr lang="en-CA" dirty="0" err="1"/>
              <a:t>předlohy</a:t>
            </a:r>
            <a:r>
              <a:rPr lang="en-CA" dirty="0"/>
              <a:t> </a:t>
            </a:r>
            <a:r>
              <a:rPr lang="en-CA" dirty="0" err="1"/>
              <a:t>podnadpisu</a:t>
            </a:r>
            <a:r>
              <a:rPr lang="en-CA" dirty="0"/>
              <a:t>.</a:t>
            </a:r>
          </a:p>
        </p:txBody>
      </p:sp>
      <p:sp>
        <p:nvSpPr>
          <p:cNvPr id="9" name="Rectangle 4"/>
          <p:cNvSpPr>
            <a:spLocks noGrp="1" noChangeArrowheads="1"/>
          </p:cNvSpPr>
          <p:nvPr>
            <p:ph type="dt" sz="half" idx="10"/>
          </p:nvPr>
        </p:nvSpPr>
        <p:spPr/>
        <p:txBody>
          <a:bodyPr/>
          <a:lstStyle>
            <a:lvl1pPr>
              <a:defRPr/>
            </a:lvl1pPr>
          </a:lstStyle>
          <a:p>
            <a:pPr>
              <a:defRPr/>
            </a:pPr>
            <a:endParaRPr lang="cs-CZ"/>
          </a:p>
        </p:txBody>
      </p:sp>
      <p:sp>
        <p:nvSpPr>
          <p:cNvPr id="10" name="Rectangle 5"/>
          <p:cNvSpPr>
            <a:spLocks noGrp="1" noChangeArrowheads="1"/>
          </p:cNvSpPr>
          <p:nvPr>
            <p:ph type="ftr" sz="quarter" idx="11"/>
          </p:nvPr>
        </p:nvSpPr>
        <p:spPr/>
        <p:txBody>
          <a:bodyPr/>
          <a:lstStyle>
            <a:lvl1pPr>
              <a:defRPr/>
            </a:lvl1pPr>
          </a:lstStyle>
          <a:p>
            <a:pPr>
              <a:defRPr/>
            </a:pPr>
            <a:endParaRPr lang="cs-CZ"/>
          </a:p>
        </p:txBody>
      </p:sp>
      <p:sp>
        <p:nvSpPr>
          <p:cNvPr id="11" name="Rectangle 6"/>
          <p:cNvSpPr>
            <a:spLocks noGrp="1" noChangeArrowheads="1"/>
          </p:cNvSpPr>
          <p:nvPr>
            <p:ph type="sldNum" sz="quarter" idx="12"/>
          </p:nvPr>
        </p:nvSpPr>
        <p:spPr/>
        <p:txBody>
          <a:bodyPr/>
          <a:lstStyle>
            <a:lvl1pPr>
              <a:defRPr/>
            </a:lvl1pPr>
          </a:lstStyle>
          <a:p>
            <a:pPr>
              <a:defRPr/>
            </a:pPr>
            <a:fld id="{A3EAB0C2-90CB-4144-9A77-21F5CF4495A1}" type="slidenum">
              <a:rPr lang="cs-CZ"/>
              <a:pPr>
                <a:defRPr/>
              </a:pPr>
              <a:t>‹#›</a:t>
            </a:fld>
            <a:endParaRPr lang="cs-CZ"/>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par>
                                <p:cTn id="8" presetID="17" presetClass="entr" presetSubtype="8"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p:cTn id="10" dur="500" fill="hold"/>
                                        <p:tgtEl>
                                          <p:spTgt spid="8"/>
                                        </p:tgtEl>
                                        <p:attrNameLst>
                                          <p:attrName>ppt_x</p:attrName>
                                        </p:attrNameLst>
                                      </p:cBhvr>
                                      <p:tavLst>
                                        <p:tav tm="0">
                                          <p:val>
                                            <p:strVal val="#ppt_x-#ppt_w/2"/>
                                          </p:val>
                                        </p:tav>
                                        <p:tav tm="100000">
                                          <p:val>
                                            <p:strVal val="#ppt_x"/>
                                          </p:val>
                                        </p:tav>
                                      </p:tavLst>
                                    </p:anim>
                                    <p:anim calcmode="lin" valueType="num">
                                      <p:cBhvr>
                                        <p:cTn id="11" dur="500" fill="hold"/>
                                        <p:tgtEl>
                                          <p:spTgt spid="8"/>
                                        </p:tgtEl>
                                        <p:attrNameLst>
                                          <p:attrName>ppt_y</p:attrName>
                                        </p:attrNameLst>
                                      </p:cBhvr>
                                      <p:tavLst>
                                        <p:tav tm="0">
                                          <p:val>
                                            <p:strVal val="#ppt_y"/>
                                          </p:val>
                                        </p:tav>
                                        <p:tav tm="100000">
                                          <p:val>
                                            <p:strVal val="#ppt_y"/>
                                          </p:val>
                                        </p:tav>
                                      </p:tavLst>
                                    </p:anim>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975475" y="0"/>
            <a:ext cx="2097088" cy="60102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684213" y="0"/>
            <a:ext cx="6138862" cy="60102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p:txBody>
          <a:bodyPr/>
          <a:lstStyle>
            <a:lvl1pPr>
              <a:defRPr/>
            </a:lvl1pPr>
          </a:lstStyle>
          <a:p>
            <a:pPr>
              <a:defRPr/>
            </a:pPr>
            <a:endParaRPr lang="cs-CZ"/>
          </a:p>
        </p:txBody>
      </p:sp>
      <p:sp>
        <p:nvSpPr>
          <p:cNvPr id="5" name="Rectangle 5"/>
          <p:cNvSpPr>
            <a:spLocks noGrp="1" noChangeArrowheads="1"/>
          </p:cNvSpPr>
          <p:nvPr>
            <p:ph type="ftr" sz="quarter" idx="11"/>
          </p:nvPr>
        </p:nvSpPr>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pPr>
              <a:defRPr/>
            </a:pPr>
            <a:fld id="{5993D194-AE19-4B2E-AEFC-7A222CB5DF80}" type="slidenum">
              <a:rPr lang="cs-CZ"/>
              <a:pPr>
                <a:defRPr/>
              </a:pPr>
              <a:t>‹#›</a:t>
            </a:fld>
            <a:endParaRPr lang="cs-CZ"/>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cs-CZ"/>
          </a:p>
        </p:txBody>
      </p:sp>
      <p:sp>
        <p:nvSpPr>
          <p:cNvPr id="3" name="Rectangle 5"/>
          <p:cNvSpPr>
            <a:spLocks noGrp="1" noChangeArrowheads="1"/>
          </p:cNvSpPr>
          <p:nvPr>
            <p:ph type="ftr" sz="quarter" idx="11"/>
          </p:nvPr>
        </p:nvSpPr>
        <p:spPr/>
        <p:txBody>
          <a:bodyPr/>
          <a:lstStyle>
            <a:lvl1pPr>
              <a:defRPr/>
            </a:lvl1pPr>
          </a:lstStyle>
          <a:p>
            <a:pPr>
              <a:defRPr/>
            </a:pPr>
            <a:endParaRPr lang="cs-CZ"/>
          </a:p>
        </p:txBody>
      </p:sp>
      <p:sp>
        <p:nvSpPr>
          <p:cNvPr id="4" name="Rectangle 6"/>
          <p:cNvSpPr>
            <a:spLocks noGrp="1" noChangeArrowheads="1"/>
          </p:cNvSpPr>
          <p:nvPr>
            <p:ph type="sldNum" sz="quarter" idx="12"/>
          </p:nvPr>
        </p:nvSpPr>
        <p:spPr/>
        <p:txBody>
          <a:bodyPr/>
          <a:lstStyle>
            <a:lvl1pPr>
              <a:defRPr/>
            </a:lvl1pPr>
          </a:lstStyle>
          <a:p>
            <a:pPr>
              <a:defRPr/>
            </a:pPr>
            <a:fld id="{4A146912-0401-4E77-84D6-7E9CFE54828C}" type="slidenum">
              <a:rPr lang="cs-CZ"/>
              <a:pPr>
                <a:defRPr/>
              </a:pPr>
              <a:t>‹#›</a:t>
            </a:fld>
            <a:endParaRPr lang="cs-CZ"/>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p:txBody>
          <a:bodyPr/>
          <a:lstStyle>
            <a:lvl1pPr>
              <a:defRPr/>
            </a:lvl1pPr>
          </a:lstStyle>
          <a:p>
            <a:pPr>
              <a:defRPr/>
            </a:pPr>
            <a:endParaRPr lang="cs-CZ"/>
          </a:p>
        </p:txBody>
      </p:sp>
      <p:sp>
        <p:nvSpPr>
          <p:cNvPr id="5" name="Rectangle 5"/>
          <p:cNvSpPr>
            <a:spLocks noGrp="1" noChangeArrowheads="1"/>
          </p:cNvSpPr>
          <p:nvPr>
            <p:ph type="ftr" sz="quarter" idx="11"/>
          </p:nvPr>
        </p:nvSpPr>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pPr>
              <a:defRPr/>
            </a:pPr>
            <a:fld id="{A22961E6-A3AA-4A9B-AE5D-F543247F375B}" type="slidenum">
              <a:rPr lang="cs-CZ"/>
              <a:pPr>
                <a:defRPr/>
              </a:pPr>
              <a:t>‹#›</a:t>
            </a:fld>
            <a:endParaRPr lang="cs-CZ"/>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dt" sz="half" idx="10"/>
          </p:nvPr>
        </p:nvSpPr>
        <p:spPr/>
        <p:txBody>
          <a:bodyPr/>
          <a:lstStyle>
            <a:lvl1pPr>
              <a:defRPr/>
            </a:lvl1pPr>
          </a:lstStyle>
          <a:p>
            <a:pPr>
              <a:defRPr/>
            </a:pPr>
            <a:endParaRPr lang="cs-CZ"/>
          </a:p>
        </p:txBody>
      </p:sp>
      <p:sp>
        <p:nvSpPr>
          <p:cNvPr id="5" name="Rectangle 5"/>
          <p:cNvSpPr>
            <a:spLocks noGrp="1" noChangeArrowheads="1"/>
          </p:cNvSpPr>
          <p:nvPr>
            <p:ph type="ftr" sz="quarter" idx="11"/>
          </p:nvPr>
        </p:nvSpPr>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pPr>
              <a:defRPr/>
            </a:pPr>
            <a:fld id="{009D32C9-3E77-45E4-9B0B-0BF6FC20315A}" type="slidenum">
              <a:rPr lang="cs-CZ"/>
              <a:pPr>
                <a:defRPr/>
              </a:pPr>
              <a:t>‹#›</a:t>
            </a:fld>
            <a:endParaRPr lang="cs-CZ"/>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684213" y="2276475"/>
            <a:ext cx="3810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6613" y="2276475"/>
            <a:ext cx="3810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p:txBody>
          <a:bodyPr/>
          <a:lstStyle>
            <a:lvl1pPr>
              <a:defRPr/>
            </a:lvl1pPr>
          </a:lstStyle>
          <a:p>
            <a:pPr>
              <a:defRPr/>
            </a:pPr>
            <a:endParaRPr lang="cs-CZ"/>
          </a:p>
        </p:txBody>
      </p:sp>
      <p:sp>
        <p:nvSpPr>
          <p:cNvPr id="6" name="Rectangle 5"/>
          <p:cNvSpPr>
            <a:spLocks noGrp="1" noChangeArrowheads="1"/>
          </p:cNvSpPr>
          <p:nvPr>
            <p:ph type="ftr" sz="quarter" idx="11"/>
          </p:nvPr>
        </p:nvSpPr>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pPr>
              <a:defRPr/>
            </a:pPr>
            <a:fld id="{B4159822-5B68-4A47-B592-2FDB433E6DB7}" type="slidenum">
              <a:rPr lang="cs-CZ"/>
              <a:pPr>
                <a:defRPr/>
              </a:pPr>
              <a:t>‹#›</a:t>
            </a:fld>
            <a:endParaRPr lang="cs-CZ"/>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p:txBody>
          <a:bodyPr/>
          <a:lstStyle>
            <a:lvl1pPr>
              <a:defRPr/>
            </a:lvl1pPr>
          </a:lstStyle>
          <a:p>
            <a:pPr>
              <a:defRPr/>
            </a:pPr>
            <a:endParaRPr lang="cs-CZ"/>
          </a:p>
        </p:txBody>
      </p:sp>
      <p:sp>
        <p:nvSpPr>
          <p:cNvPr id="8" name="Rectangle 5"/>
          <p:cNvSpPr>
            <a:spLocks noGrp="1" noChangeArrowheads="1"/>
          </p:cNvSpPr>
          <p:nvPr>
            <p:ph type="ftr" sz="quarter" idx="11"/>
          </p:nvPr>
        </p:nvSpPr>
        <p:spPr/>
        <p:txBody>
          <a:bodyPr/>
          <a:lstStyle>
            <a:lvl1pPr>
              <a:defRPr/>
            </a:lvl1pPr>
          </a:lstStyle>
          <a:p>
            <a:pPr>
              <a:defRPr/>
            </a:pPr>
            <a:endParaRPr lang="cs-CZ"/>
          </a:p>
        </p:txBody>
      </p:sp>
      <p:sp>
        <p:nvSpPr>
          <p:cNvPr id="9" name="Rectangle 6"/>
          <p:cNvSpPr>
            <a:spLocks noGrp="1" noChangeArrowheads="1"/>
          </p:cNvSpPr>
          <p:nvPr>
            <p:ph type="sldNum" sz="quarter" idx="12"/>
          </p:nvPr>
        </p:nvSpPr>
        <p:spPr/>
        <p:txBody>
          <a:bodyPr/>
          <a:lstStyle>
            <a:lvl1pPr>
              <a:defRPr/>
            </a:lvl1pPr>
          </a:lstStyle>
          <a:p>
            <a:pPr>
              <a:defRPr/>
            </a:pPr>
            <a:fld id="{95254301-88D9-4BDA-8ACD-5AC3D888B463}" type="slidenum">
              <a:rPr lang="cs-CZ"/>
              <a:pPr>
                <a:defRPr/>
              </a:pPr>
              <a:t>‹#›</a:t>
            </a:fld>
            <a:endParaRPr lang="cs-CZ"/>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dt" sz="half" idx="10"/>
          </p:nvPr>
        </p:nvSpPr>
        <p:spPr/>
        <p:txBody>
          <a:bodyPr/>
          <a:lstStyle>
            <a:lvl1pPr>
              <a:defRPr/>
            </a:lvl1pPr>
          </a:lstStyle>
          <a:p>
            <a:pPr>
              <a:defRPr/>
            </a:pPr>
            <a:endParaRPr lang="cs-CZ"/>
          </a:p>
        </p:txBody>
      </p:sp>
      <p:sp>
        <p:nvSpPr>
          <p:cNvPr id="4" name="Rectangle 5"/>
          <p:cNvSpPr>
            <a:spLocks noGrp="1" noChangeArrowheads="1"/>
          </p:cNvSpPr>
          <p:nvPr>
            <p:ph type="ftr" sz="quarter" idx="11"/>
          </p:nvPr>
        </p:nvSpPr>
        <p:spPr/>
        <p:txBody>
          <a:bodyPr/>
          <a:lstStyle>
            <a:lvl1pPr>
              <a:defRPr/>
            </a:lvl1pPr>
          </a:lstStyle>
          <a:p>
            <a:pPr>
              <a:defRPr/>
            </a:pPr>
            <a:endParaRPr lang="cs-CZ"/>
          </a:p>
        </p:txBody>
      </p:sp>
      <p:sp>
        <p:nvSpPr>
          <p:cNvPr id="5" name="Rectangle 6"/>
          <p:cNvSpPr>
            <a:spLocks noGrp="1" noChangeArrowheads="1"/>
          </p:cNvSpPr>
          <p:nvPr>
            <p:ph type="sldNum" sz="quarter" idx="12"/>
          </p:nvPr>
        </p:nvSpPr>
        <p:spPr/>
        <p:txBody>
          <a:bodyPr/>
          <a:lstStyle>
            <a:lvl1pPr>
              <a:defRPr/>
            </a:lvl1pPr>
          </a:lstStyle>
          <a:p>
            <a:pPr>
              <a:defRPr/>
            </a:pPr>
            <a:fld id="{06B858F3-1851-45B5-8166-1F3F49F99B36}" type="slidenum">
              <a:rPr lang="cs-CZ"/>
              <a:pPr>
                <a:defRPr/>
              </a:pPr>
              <a:t>‹#›</a:t>
            </a:fld>
            <a:endParaRPr lang="cs-CZ"/>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p:txBody>
          <a:bodyPr/>
          <a:lstStyle>
            <a:lvl1pPr>
              <a:defRPr/>
            </a:lvl1pPr>
          </a:lstStyle>
          <a:p>
            <a:pPr>
              <a:defRPr/>
            </a:pPr>
            <a:endParaRPr lang="cs-CZ"/>
          </a:p>
        </p:txBody>
      </p:sp>
      <p:sp>
        <p:nvSpPr>
          <p:cNvPr id="6" name="Rectangle 5"/>
          <p:cNvSpPr>
            <a:spLocks noGrp="1" noChangeArrowheads="1"/>
          </p:cNvSpPr>
          <p:nvPr>
            <p:ph type="ftr" sz="quarter" idx="11"/>
          </p:nvPr>
        </p:nvSpPr>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pPr>
              <a:defRPr/>
            </a:pPr>
            <a:fld id="{8F29F140-1E5B-4AC1-9913-534C549D0CD4}" type="slidenum">
              <a:rPr lang="cs-CZ"/>
              <a:pPr>
                <a:defRPr/>
              </a:pPr>
              <a:t>‹#›</a:t>
            </a:fld>
            <a:endParaRPr lang="cs-CZ"/>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dt" sz="half" idx="10"/>
          </p:nvPr>
        </p:nvSpPr>
        <p:spPr/>
        <p:txBody>
          <a:bodyPr/>
          <a:lstStyle>
            <a:lvl1pPr>
              <a:defRPr/>
            </a:lvl1pPr>
          </a:lstStyle>
          <a:p>
            <a:pPr>
              <a:defRPr/>
            </a:pPr>
            <a:endParaRPr lang="cs-CZ"/>
          </a:p>
        </p:txBody>
      </p:sp>
      <p:sp>
        <p:nvSpPr>
          <p:cNvPr id="6" name="Rectangle 5"/>
          <p:cNvSpPr>
            <a:spLocks noGrp="1" noChangeArrowheads="1"/>
          </p:cNvSpPr>
          <p:nvPr>
            <p:ph type="ftr" sz="quarter" idx="11"/>
          </p:nvPr>
        </p:nvSpPr>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pPr>
              <a:defRPr/>
            </a:pPr>
            <a:fld id="{1413FF24-C3EC-47B2-B254-0C81858E9D3C}" type="slidenum">
              <a:rPr lang="cs-CZ"/>
              <a:pPr>
                <a:defRPr/>
              </a:pPr>
              <a:t>‹#›</a:t>
            </a:fld>
            <a:endParaRPr lang="cs-CZ"/>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p:txBody>
          <a:bodyPr/>
          <a:lstStyle>
            <a:lvl1pPr>
              <a:defRPr/>
            </a:lvl1pPr>
          </a:lstStyle>
          <a:p>
            <a:pPr>
              <a:defRPr/>
            </a:pPr>
            <a:endParaRPr lang="cs-CZ"/>
          </a:p>
        </p:txBody>
      </p:sp>
      <p:sp>
        <p:nvSpPr>
          <p:cNvPr id="5" name="Rectangle 5"/>
          <p:cNvSpPr>
            <a:spLocks noGrp="1" noChangeArrowheads="1"/>
          </p:cNvSpPr>
          <p:nvPr>
            <p:ph type="ftr" sz="quarter" idx="11"/>
          </p:nvPr>
        </p:nvSpPr>
        <p:spPr/>
        <p:txBody>
          <a:bodyPr/>
          <a:lstStyle>
            <a:lvl1pPr>
              <a:defRPr/>
            </a:lvl1pPr>
          </a:lstStyle>
          <a:p>
            <a:pPr>
              <a:defRPr/>
            </a:pPr>
            <a:endParaRPr lang="cs-CZ"/>
          </a:p>
        </p:txBody>
      </p:sp>
      <p:sp>
        <p:nvSpPr>
          <p:cNvPr id="6" name="Rectangle 6"/>
          <p:cNvSpPr>
            <a:spLocks noGrp="1" noChangeArrowheads="1"/>
          </p:cNvSpPr>
          <p:nvPr>
            <p:ph type="sldNum" sz="quarter" idx="12"/>
          </p:nvPr>
        </p:nvSpPr>
        <p:spPr/>
        <p:txBody>
          <a:bodyPr/>
          <a:lstStyle>
            <a:lvl1pPr>
              <a:defRPr/>
            </a:lvl1pPr>
          </a:lstStyle>
          <a:p>
            <a:pPr>
              <a:defRPr/>
            </a:pPr>
            <a:fld id="{58742E90-99CC-4B01-A923-B78B4261C22D}" type="slidenum">
              <a:rPr lang="cs-CZ"/>
              <a:pPr>
                <a:defRPr/>
              </a:pPr>
              <a:t>‹#›</a:t>
            </a:fld>
            <a:endParaRPr lang="cs-CZ"/>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0" name="Rectangle 20"/>
          <p:cNvSpPr>
            <a:spLocks noChangeArrowheads="1"/>
          </p:cNvSpPr>
          <p:nvPr/>
        </p:nvSpPr>
        <p:spPr bwMode="auto">
          <a:xfrm>
            <a:off x="0" y="6092825"/>
            <a:ext cx="9144000" cy="765175"/>
          </a:xfrm>
          <a:prstGeom prst="rect">
            <a:avLst/>
          </a:prstGeom>
          <a:gradFill rotWithShape="1">
            <a:gsLst>
              <a:gs pos="0">
                <a:schemeClr val="bg1">
                  <a:alpha val="50999"/>
                </a:schemeClr>
              </a:gs>
              <a:gs pos="100000">
                <a:schemeClr val="bg1">
                  <a:gamma/>
                  <a:shade val="46275"/>
                  <a:invGamma/>
                </a:schemeClr>
              </a:gs>
            </a:gsLst>
            <a:lin ang="5400000" scaled="1"/>
          </a:gradFill>
          <a:ln w="12700" cap="sq">
            <a:noFill/>
            <a:miter lim="800000"/>
            <a:headEnd type="none" w="sm" len="sm"/>
            <a:tailEnd type="none" w="sm" len="sm"/>
          </a:ln>
          <a:effectLst/>
        </p:spPr>
        <p:txBody>
          <a:bodyPr wrap="none" anchor="ctr"/>
          <a:lstStyle/>
          <a:p>
            <a:pPr algn="ctr" eaLnBrk="0" hangingPunct="0">
              <a:defRPr/>
            </a:pPr>
            <a:endParaRPr lang="cs-CZ" i="1" dirty="0"/>
          </a:p>
        </p:txBody>
      </p:sp>
      <p:sp>
        <p:nvSpPr>
          <p:cNvPr id="1027" name="Rectangle 6"/>
          <p:cNvSpPr>
            <a:spLocks noGrp="1" noChangeArrowheads="1"/>
          </p:cNvSpPr>
          <p:nvPr>
            <p:ph type="title"/>
          </p:nvPr>
        </p:nvSpPr>
        <p:spPr bwMode="auto">
          <a:xfrm>
            <a:off x="2916238" y="0"/>
            <a:ext cx="6156325" cy="12954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CA" smtClean="0"/>
              <a:t>Klepnutím upravíte styl předlohy nadpisu.</a:t>
            </a:r>
          </a:p>
        </p:txBody>
      </p:sp>
      <p:sp>
        <p:nvSpPr>
          <p:cNvPr id="1028" name="Rectangle 7"/>
          <p:cNvSpPr>
            <a:spLocks noGrp="1" noChangeArrowheads="1"/>
          </p:cNvSpPr>
          <p:nvPr>
            <p:ph type="body" idx="1"/>
          </p:nvPr>
        </p:nvSpPr>
        <p:spPr bwMode="auto">
          <a:xfrm>
            <a:off x="684213" y="2276475"/>
            <a:ext cx="7772400" cy="3733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CA" smtClean="0"/>
              <a:t>Klepnutím upravíte styly předlohy textu.</a:t>
            </a:r>
          </a:p>
          <a:p>
            <a:pPr lvl="1"/>
            <a:r>
              <a:rPr lang="en-CA" smtClean="0"/>
              <a:t> Druhá úroveň</a:t>
            </a:r>
          </a:p>
          <a:p>
            <a:pPr lvl="2"/>
            <a:r>
              <a:rPr lang="en-CA" smtClean="0"/>
              <a:t>Třetí úroveň</a:t>
            </a:r>
          </a:p>
          <a:p>
            <a:pPr lvl="3"/>
            <a:r>
              <a:rPr lang="en-CA" smtClean="0"/>
              <a:t> Čtvrtá úroveň</a:t>
            </a:r>
          </a:p>
          <a:p>
            <a:pPr lvl="4"/>
            <a:r>
              <a:rPr lang="en-CA" smtClean="0"/>
              <a:t>Pátá úroveň</a:t>
            </a:r>
          </a:p>
        </p:txBody>
      </p:sp>
      <p:sp>
        <p:nvSpPr>
          <p:cNvPr id="10252" name="AutoShape 12"/>
          <p:cNvSpPr>
            <a:spLocks noChangeArrowheads="1"/>
          </p:cNvSpPr>
          <p:nvPr/>
        </p:nvSpPr>
        <p:spPr bwMode="auto">
          <a:xfrm>
            <a:off x="114300" y="1268413"/>
            <a:ext cx="8915400" cy="73025"/>
          </a:xfrm>
          <a:prstGeom prst="chevron">
            <a:avLst>
              <a:gd name="adj" fmla="val 3052174"/>
            </a:avLst>
          </a:prstGeom>
          <a:gradFill rotWithShape="0">
            <a:gsLst>
              <a:gs pos="0">
                <a:schemeClr val="accent1"/>
              </a:gs>
              <a:gs pos="100000">
                <a:schemeClr val="bg1"/>
              </a:gs>
            </a:gsLst>
            <a:lin ang="5400000" scaled="1"/>
          </a:gradFill>
          <a:ln w="12700" cap="sq">
            <a:noFill/>
            <a:miter lim="800000"/>
            <a:headEnd type="none" w="sm" len="sm"/>
            <a:tailEnd type="none" w="sm" len="sm"/>
          </a:ln>
          <a:effectLst/>
        </p:spPr>
        <p:txBody>
          <a:bodyPr wrap="none" anchor="ctr"/>
          <a:lstStyle/>
          <a:p>
            <a:pPr algn="ctr" eaLnBrk="0" hangingPunct="0">
              <a:defRPr/>
            </a:pPr>
            <a:endParaRPr lang="cs-CZ" dirty="0"/>
          </a:p>
        </p:txBody>
      </p:sp>
      <p:pic>
        <p:nvPicPr>
          <p:cNvPr id="1030" name="Picture 18" descr="Clipboard2"/>
          <p:cNvPicPr>
            <a:picLocks noChangeAspect="1" noChangeArrowheads="1"/>
          </p:cNvPicPr>
          <p:nvPr/>
        </p:nvPicPr>
        <p:blipFill>
          <a:blip r:embed="rId13"/>
          <a:srcRect/>
          <a:stretch>
            <a:fillRect/>
          </a:stretch>
        </p:blipFill>
        <p:spPr bwMode="auto">
          <a:xfrm>
            <a:off x="0" y="0"/>
            <a:ext cx="2843213" cy="1243013"/>
          </a:xfrm>
          <a:prstGeom prst="rect">
            <a:avLst/>
          </a:prstGeom>
          <a:noFill/>
          <a:ln w="9525">
            <a:noFill/>
            <a:miter lim="800000"/>
            <a:headEnd/>
            <a:tailEnd/>
          </a:ln>
        </p:spPr>
      </p:pic>
      <p:sp>
        <p:nvSpPr>
          <p:cNvPr id="10261" name="Rectangle 21"/>
          <p:cNvSpPr>
            <a:spLocks noChangeArrowheads="1"/>
          </p:cNvSpPr>
          <p:nvPr/>
        </p:nvSpPr>
        <p:spPr bwMode="auto">
          <a:xfrm>
            <a:off x="0" y="6381750"/>
            <a:ext cx="9144000" cy="647700"/>
          </a:xfrm>
          <a:prstGeom prst="rect">
            <a:avLst/>
          </a:prstGeom>
          <a:noFill/>
          <a:ln w="12700" cap="sq">
            <a:solidFill>
              <a:schemeClr val="tx2"/>
            </a:solidFill>
            <a:miter lim="800000"/>
            <a:headEnd type="none" w="sm" len="sm"/>
            <a:tailEnd type="none" w="sm" len="sm"/>
          </a:ln>
          <a:effectLst/>
        </p:spPr>
        <p:txBody>
          <a:bodyPr/>
          <a:lstStyle/>
          <a:p>
            <a:pPr eaLnBrk="0" hangingPunct="0">
              <a:lnSpc>
                <a:spcPct val="70000"/>
              </a:lnSpc>
              <a:defRPr/>
            </a:pPr>
            <a:endParaRPr lang="cs-CZ" sz="1200" b="1" i="1" dirty="0">
              <a:solidFill>
                <a:schemeClr val="tx2"/>
              </a:solidFill>
              <a:latin typeface="+mn-lt"/>
              <a:cs typeface="Arial" charset="0"/>
            </a:endParaRPr>
          </a:p>
          <a:p>
            <a:pPr eaLnBrk="0" hangingPunct="0">
              <a:lnSpc>
                <a:spcPct val="70000"/>
              </a:lnSpc>
              <a:defRPr/>
            </a:pPr>
            <a:r>
              <a:rPr lang="cs-CZ" sz="1400" b="1" i="1" dirty="0">
                <a:solidFill>
                  <a:schemeClr val="tx2"/>
                </a:solidFill>
                <a:latin typeface="+mn-lt"/>
                <a:cs typeface="Arial" charset="0"/>
              </a:rPr>
              <a:t>Sem můžete vložit název prezentace.</a:t>
            </a:r>
          </a:p>
          <a:p>
            <a:pPr eaLnBrk="0" hangingPunct="0">
              <a:lnSpc>
                <a:spcPct val="70000"/>
              </a:lnSpc>
              <a:defRPr/>
            </a:pPr>
            <a:endParaRPr lang="cs-CZ" sz="1200" b="1" i="1" dirty="0">
              <a:solidFill>
                <a:schemeClr val="tx2"/>
              </a:solidFill>
              <a:latin typeface="+mn-lt"/>
              <a:cs typeface="Arial" charset="0"/>
            </a:endParaRPr>
          </a:p>
        </p:txBody>
      </p:sp>
      <p:sp>
        <p:nvSpPr>
          <p:cNvPr id="10262" name="Rectangle 22"/>
          <p:cNvSpPr>
            <a:spLocks noChangeArrowheads="1"/>
          </p:cNvSpPr>
          <p:nvPr/>
        </p:nvSpPr>
        <p:spPr bwMode="auto">
          <a:xfrm>
            <a:off x="0" y="0"/>
            <a:ext cx="2916238" cy="1268413"/>
          </a:xfrm>
          <a:prstGeom prst="rect">
            <a:avLst/>
          </a:prstGeom>
          <a:gradFill rotWithShape="1">
            <a:gsLst>
              <a:gs pos="0">
                <a:schemeClr val="bg1">
                  <a:alpha val="20000"/>
                </a:schemeClr>
              </a:gs>
              <a:gs pos="100000">
                <a:schemeClr val="bg1">
                  <a:gamma/>
                  <a:shade val="90980"/>
                  <a:invGamma/>
                </a:schemeClr>
              </a:gs>
            </a:gsLst>
            <a:lin ang="0" scaled="1"/>
          </a:gradFill>
          <a:ln w="12700" cap="sq">
            <a:noFill/>
            <a:miter lim="800000"/>
            <a:headEnd type="none" w="sm" len="sm"/>
            <a:tailEnd type="none" w="sm" len="sm"/>
          </a:ln>
          <a:effectLst/>
        </p:spPr>
        <p:txBody>
          <a:bodyPr wrap="none" anchor="ctr"/>
          <a:lstStyle/>
          <a:p>
            <a:pPr algn="ctr" eaLnBrk="0" hangingPunct="0">
              <a:defRPr/>
            </a:pPr>
            <a:endParaRPr lang="cs-CZ" dirty="0"/>
          </a:p>
        </p:txBody>
      </p:sp>
      <p:sp>
        <p:nvSpPr>
          <p:cNvPr id="9" name="Rectangle 4"/>
          <p:cNvSpPr>
            <a:spLocks noGrp="1" noChangeArrowheads="1"/>
          </p:cNvSpPr>
          <p:nvPr>
            <p:ph type="dt" sz="half" idx="2"/>
          </p:nvPr>
        </p:nvSpPr>
        <p:spPr>
          <a:xfrm>
            <a:off x="457200" y="6245225"/>
            <a:ext cx="2133600" cy="476250"/>
          </a:xfrm>
          <a:prstGeom prst="rect">
            <a:avLst/>
          </a:prstGeom>
          <a:ln/>
        </p:spPr>
        <p:txBody>
          <a:bodyPr/>
          <a:lstStyle>
            <a:lvl1pPr>
              <a:defRPr/>
            </a:lvl1pPr>
          </a:lstStyle>
          <a:p>
            <a:pPr>
              <a:defRPr/>
            </a:pPr>
            <a:endParaRPr lang="cs-CZ"/>
          </a:p>
        </p:txBody>
      </p:sp>
      <p:sp>
        <p:nvSpPr>
          <p:cNvPr id="10" name="Rectangle 5"/>
          <p:cNvSpPr>
            <a:spLocks noGrp="1" noChangeArrowheads="1"/>
          </p:cNvSpPr>
          <p:nvPr>
            <p:ph type="ftr" sz="quarter" idx="3"/>
          </p:nvPr>
        </p:nvSpPr>
        <p:spPr>
          <a:xfrm>
            <a:off x="3124200" y="6245225"/>
            <a:ext cx="2895600" cy="476250"/>
          </a:xfrm>
          <a:prstGeom prst="rect">
            <a:avLst/>
          </a:prstGeom>
          <a:ln/>
        </p:spPr>
        <p:txBody>
          <a:bodyPr/>
          <a:lstStyle>
            <a:lvl1pPr>
              <a:defRPr/>
            </a:lvl1pPr>
          </a:lstStyle>
          <a:p>
            <a:pPr>
              <a:defRPr/>
            </a:pPr>
            <a:endParaRPr lang="cs-CZ"/>
          </a:p>
        </p:txBody>
      </p:sp>
      <p:sp>
        <p:nvSpPr>
          <p:cNvPr id="11" name="Rectangle 6"/>
          <p:cNvSpPr>
            <a:spLocks noGrp="1" noChangeArrowheads="1"/>
          </p:cNvSpPr>
          <p:nvPr>
            <p:ph type="sldNum" sz="quarter" idx="4"/>
          </p:nvPr>
        </p:nvSpPr>
        <p:spPr>
          <a:xfrm>
            <a:off x="6553200" y="6245225"/>
            <a:ext cx="2133600" cy="476250"/>
          </a:xfrm>
          <a:prstGeom prst="rect">
            <a:avLst/>
          </a:prstGeom>
          <a:ln/>
        </p:spPr>
        <p:txBody>
          <a:bodyPr/>
          <a:lstStyle>
            <a:lvl1pPr>
              <a:defRPr/>
            </a:lvl1pPr>
          </a:lstStyle>
          <a:p>
            <a:pPr>
              <a:defRPr/>
            </a:pPr>
            <a:fld id="{CBCAA5FB-FC36-4A30-9100-EF5120D19109}" type="slidenum">
              <a:rPr lang="cs-CZ"/>
              <a:pPr>
                <a:defRPr/>
              </a:pPr>
              <a:t>‹#›</a:t>
            </a:fld>
            <a:endParaRPr lang="cs-CZ"/>
          </a:p>
        </p:txBody>
      </p:sp>
    </p:spTree>
  </p:cSld>
  <p:clrMap bg1="dk2" tx1="lt1" bg2="dk1" tx2="lt2" accent1="accent1" accent2="accent2" accent3="accent3" accent4="accent4" accent5="accent5" accent6="accent6" hlink="hlink" folHlink="folHlink"/>
  <p:sldLayoutIdLst>
    <p:sldLayoutId id="2147484523" r:id="rId1"/>
    <p:sldLayoutId id="2147484513" r:id="rId2"/>
    <p:sldLayoutId id="2147484514" r:id="rId3"/>
    <p:sldLayoutId id="2147484515" r:id="rId4"/>
    <p:sldLayoutId id="2147484516" r:id="rId5"/>
    <p:sldLayoutId id="2147484517" r:id="rId6"/>
    <p:sldLayoutId id="2147484518" r:id="rId7"/>
    <p:sldLayoutId id="2147484519" r:id="rId8"/>
    <p:sldLayoutId id="2147484520" r:id="rId9"/>
    <p:sldLayoutId id="2147484521" r:id="rId10"/>
    <p:sldLayoutId id="2147484522" r:id="rId11"/>
  </p:sldLayoutIdLst>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8" fill="hold" grpId="0" nodeType="afterEffect">
                                  <p:stCondLst>
                                    <p:cond delay="0"/>
                                  </p:stCondLst>
                                  <p:childTnLst>
                                    <p:set>
                                      <p:cBhvr>
                                        <p:cTn id="6" dur="1" fill="hold">
                                          <p:stCondLst>
                                            <p:cond delay="0"/>
                                          </p:stCondLst>
                                        </p:cTn>
                                        <p:tgtEl>
                                          <p:spTgt spid="10252"/>
                                        </p:tgtEl>
                                        <p:attrNameLst>
                                          <p:attrName>style.visibility</p:attrName>
                                        </p:attrNameLst>
                                      </p:cBhvr>
                                      <p:to>
                                        <p:strVal val="visible"/>
                                      </p:to>
                                    </p:set>
                                    <p:anim calcmode="lin" valueType="num">
                                      <p:cBhvr>
                                        <p:cTn id="7" dur="500" fill="hold"/>
                                        <p:tgtEl>
                                          <p:spTgt spid="10252"/>
                                        </p:tgtEl>
                                        <p:attrNameLst>
                                          <p:attrName>ppt_x</p:attrName>
                                        </p:attrNameLst>
                                      </p:cBhvr>
                                      <p:tavLst>
                                        <p:tav tm="0">
                                          <p:val>
                                            <p:strVal val="#ppt_x-#ppt_w/2"/>
                                          </p:val>
                                        </p:tav>
                                        <p:tav tm="100000">
                                          <p:val>
                                            <p:strVal val="#ppt_x"/>
                                          </p:val>
                                        </p:tav>
                                      </p:tavLst>
                                    </p:anim>
                                    <p:anim calcmode="lin" valueType="num">
                                      <p:cBhvr>
                                        <p:cTn id="8" dur="500" fill="hold"/>
                                        <p:tgtEl>
                                          <p:spTgt spid="10252"/>
                                        </p:tgtEl>
                                        <p:attrNameLst>
                                          <p:attrName>ppt_y</p:attrName>
                                        </p:attrNameLst>
                                      </p:cBhvr>
                                      <p:tavLst>
                                        <p:tav tm="0">
                                          <p:val>
                                            <p:strVal val="#ppt_y"/>
                                          </p:val>
                                        </p:tav>
                                        <p:tav tm="100000">
                                          <p:val>
                                            <p:strVal val="#ppt_y"/>
                                          </p:val>
                                        </p:tav>
                                      </p:tavLst>
                                    </p:anim>
                                    <p:anim calcmode="lin" valueType="num">
                                      <p:cBhvr>
                                        <p:cTn id="9" dur="500" fill="hold"/>
                                        <p:tgtEl>
                                          <p:spTgt spid="10252"/>
                                        </p:tgtEl>
                                        <p:attrNameLst>
                                          <p:attrName>ppt_w</p:attrName>
                                        </p:attrNameLst>
                                      </p:cBhvr>
                                      <p:tavLst>
                                        <p:tav tm="0">
                                          <p:val>
                                            <p:fltVal val="0"/>
                                          </p:val>
                                        </p:tav>
                                        <p:tav tm="100000">
                                          <p:val>
                                            <p:strVal val="#ppt_w"/>
                                          </p:val>
                                        </p:tav>
                                      </p:tavLst>
                                    </p:anim>
                                    <p:anim calcmode="lin" valueType="num">
                                      <p:cBhvr>
                                        <p:cTn id="10" dur="500" fill="hold"/>
                                        <p:tgtEl>
                                          <p:spTgt spid="102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2" grpId="0" animBg="1"/>
    </p:bldLst>
  </p:timing>
  <p:hf sldNum="0" hdr="0" dt="0"/>
  <p:txStyles>
    <p:titleStyle>
      <a:lvl1pPr algn="r" rtl="0" eaLnBrk="0" fontAlgn="base" hangingPunct="0">
        <a:spcBef>
          <a:spcPct val="0"/>
        </a:spcBef>
        <a:spcAft>
          <a:spcPct val="0"/>
        </a:spcAft>
        <a:defRPr kumimoji="1" sz="3200" b="1" i="1">
          <a:solidFill>
            <a:schemeClr val="tx2"/>
          </a:solidFill>
          <a:latin typeface="+mj-lt"/>
          <a:ea typeface="+mj-ea"/>
          <a:cs typeface="+mj-cs"/>
        </a:defRPr>
      </a:lvl1pPr>
      <a:lvl2pPr algn="r" rtl="0" eaLnBrk="0" fontAlgn="base" hangingPunct="0">
        <a:spcBef>
          <a:spcPct val="0"/>
        </a:spcBef>
        <a:spcAft>
          <a:spcPct val="0"/>
        </a:spcAft>
        <a:defRPr kumimoji="1" sz="3200" b="1" i="1">
          <a:solidFill>
            <a:schemeClr val="tx2"/>
          </a:solidFill>
          <a:latin typeface="Calibri" pitchFamily="34" charset="0"/>
        </a:defRPr>
      </a:lvl2pPr>
      <a:lvl3pPr algn="r" rtl="0" eaLnBrk="0" fontAlgn="base" hangingPunct="0">
        <a:spcBef>
          <a:spcPct val="0"/>
        </a:spcBef>
        <a:spcAft>
          <a:spcPct val="0"/>
        </a:spcAft>
        <a:defRPr kumimoji="1" sz="3200" b="1" i="1">
          <a:solidFill>
            <a:schemeClr val="tx2"/>
          </a:solidFill>
          <a:latin typeface="Calibri" pitchFamily="34" charset="0"/>
        </a:defRPr>
      </a:lvl3pPr>
      <a:lvl4pPr algn="r" rtl="0" eaLnBrk="0" fontAlgn="base" hangingPunct="0">
        <a:spcBef>
          <a:spcPct val="0"/>
        </a:spcBef>
        <a:spcAft>
          <a:spcPct val="0"/>
        </a:spcAft>
        <a:defRPr kumimoji="1" sz="3200" b="1" i="1">
          <a:solidFill>
            <a:schemeClr val="tx2"/>
          </a:solidFill>
          <a:latin typeface="Calibri" pitchFamily="34" charset="0"/>
        </a:defRPr>
      </a:lvl4pPr>
      <a:lvl5pPr algn="r" rtl="0" eaLnBrk="0" fontAlgn="base" hangingPunct="0">
        <a:spcBef>
          <a:spcPct val="0"/>
        </a:spcBef>
        <a:spcAft>
          <a:spcPct val="0"/>
        </a:spcAft>
        <a:defRPr kumimoji="1" sz="3200" b="1" i="1">
          <a:solidFill>
            <a:schemeClr val="tx2"/>
          </a:solidFill>
          <a:latin typeface="Calibri" pitchFamily="34" charset="0"/>
        </a:defRPr>
      </a:lvl5pPr>
      <a:lvl6pPr marL="457200" algn="r" rtl="0" eaLnBrk="0" fontAlgn="base" hangingPunct="0">
        <a:spcBef>
          <a:spcPct val="0"/>
        </a:spcBef>
        <a:spcAft>
          <a:spcPct val="0"/>
        </a:spcAft>
        <a:defRPr kumimoji="1" sz="3400" b="1" i="1">
          <a:solidFill>
            <a:schemeClr val="tx2"/>
          </a:solidFill>
          <a:latin typeface="Arial" charset="0"/>
        </a:defRPr>
      </a:lvl6pPr>
      <a:lvl7pPr marL="914400" algn="r" rtl="0" eaLnBrk="0" fontAlgn="base" hangingPunct="0">
        <a:spcBef>
          <a:spcPct val="0"/>
        </a:spcBef>
        <a:spcAft>
          <a:spcPct val="0"/>
        </a:spcAft>
        <a:defRPr kumimoji="1" sz="3400" b="1" i="1">
          <a:solidFill>
            <a:schemeClr val="tx2"/>
          </a:solidFill>
          <a:latin typeface="Arial" charset="0"/>
        </a:defRPr>
      </a:lvl7pPr>
      <a:lvl8pPr marL="1371600" algn="r" rtl="0" eaLnBrk="0" fontAlgn="base" hangingPunct="0">
        <a:spcBef>
          <a:spcPct val="0"/>
        </a:spcBef>
        <a:spcAft>
          <a:spcPct val="0"/>
        </a:spcAft>
        <a:defRPr kumimoji="1" sz="3400" b="1" i="1">
          <a:solidFill>
            <a:schemeClr val="tx2"/>
          </a:solidFill>
          <a:latin typeface="Arial" charset="0"/>
        </a:defRPr>
      </a:lvl8pPr>
      <a:lvl9pPr marL="1828800" algn="r" rtl="0" eaLnBrk="0" fontAlgn="base" hangingPunct="0">
        <a:spcBef>
          <a:spcPct val="0"/>
        </a:spcBef>
        <a:spcAft>
          <a:spcPct val="0"/>
        </a:spcAft>
        <a:defRPr kumimoji="1" sz="3400" b="1" i="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65000"/>
        <a:buFont typeface="Monotype Sorts"/>
        <a:buChar char="u"/>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Font typeface="Marlett" pitchFamily="2" charset="2"/>
        <a:buChar char="h"/>
        <a:defRPr kumimoji="1" sz="2000">
          <a:solidFill>
            <a:schemeClr val="tx1"/>
          </a:solidFill>
          <a:latin typeface="+mn-lt"/>
        </a:defRPr>
      </a:lvl2pPr>
      <a:lvl3pPr marL="1143000" indent="-228600" algn="l" rtl="0" eaLnBrk="0" fontAlgn="base" hangingPunct="0">
        <a:spcBef>
          <a:spcPct val="20000"/>
        </a:spcBef>
        <a:spcAft>
          <a:spcPct val="0"/>
        </a:spcAft>
        <a:buClr>
          <a:schemeClr val="tx1"/>
        </a:buClr>
        <a:buChar char="•"/>
        <a:defRPr kumimoji="1"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tx1"/>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tx1"/>
        </a:buClr>
        <a:buChar char="•"/>
        <a:defRPr kumimoji="1" sz="3000">
          <a:solidFill>
            <a:schemeClr val="tx1"/>
          </a:solidFill>
          <a:latin typeface="+mn-lt"/>
        </a:defRPr>
      </a:lvl6pPr>
      <a:lvl7pPr marL="2971800" indent="-228600" algn="l" rtl="0" eaLnBrk="0" fontAlgn="base" hangingPunct="0">
        <a:spcBef>
          <a:spcPct val="20000"/>
        </a:spcBef>
        <a:spcAft>
          <a:spcPct val="0"/>
        </a:spcAft>
        <a:buClr>
          <a:schemeClr val="tx1"/>
        </a:buClr>
        <a:buChar char="•"/>
        <a:defRPr kumimoji="1" sz="3000">
          <a:solidFill>
            <a:schemeClr val="tx1"/>
          </a:solidFill>
          <a:latin typeface="+mn-lt"/>
        </a:defRPr>
      </a:lvl7pPr>
      <a:lvl8pPr marL="3429000" indent="-228600" algn="l" rtl="0" eaLnBrk="0" fontAlgn="base" hangingPunct="0">
        <a:spcBef>
          <a:spcPct val="20000"/>
        </a:spcBef>
        <a:spcAft>
          <a:spcPct val="0"/>
        </a:spcAft>
        <a:buClr>
          <a:schemeClr val="tx1"/>
        </a:buClr>
        <a:buChar char="•"/>
        <a:defRPr kumimoji="1" sz="3000">
          <a:solidFill>
            <a:schemeClr val="tx1"/>
          </a:solidFill>
          <a:latin typeface="+mn-lt"/>
        </a:defRPr>
      </a:lvl8pPr>
      <a:lvl9pPr marL="3886200" indent="-228600" algn="l" rtl="0" eaLnBrk="0" fontAlgn="base" hangingPunct="0">
        <a:spcBef>
          <a:spcPct val="20000"/>
        </a:spcBef>
        <a:spcAft>
          <a:spcPct val="0"/>
        </a:spcAft>
        <a:buClr>
          <a:schemeClr val="tx1"/>
        </a:buClr>
        <a:buChar char="•"/>
        <a:defRPr kumimoji="1" sz="3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ctrTitle"/>
          </p:nvPr>
        </p:nvSpPr>
        <p:spPr/>
        <p:txBody>
          <a:bodyPr/>
          <a:lstStyle/>
          <a:p>
            <a:r>
              <a:rPr lang="cs-CZ" sz="7200" smtClean="0"/>
              <a:t>SZPI</a:t>
            </a:r>
          </a:p>
        </p:txBody>
      </p:sp>
      <p:sp>
        <p:nvSpPr>
          <p:cNvPr id="3075" name="Podnadpis 2"/>
          <p:cNvSpPr>
            <a:spLocks noGrp="1"/>
          </p:cNvSpPr>
          <p:nvPr>
            <p:ph type="subTitle" idx="1"/>
          </p:nvPr>
        </p:nvSpPr>
        <p:spPr>
          <a:xfrm>
            <a:off x="1428750" y="3857625"/>
            <a:ext cx="6400800" cy="1752600"/>
          </a:xfrm>
        </p:spPr>
        <p:txBody>
          <a:bodyPr/>
          <a:lstStyle/>
          <a:p>
            <a:pPr>
              <a:buFont typeface="Monotype Sorts"/>
              <a:buNone/>
            </a:pPr>
            <a:r>
              <a:rPr lang="cs-CZ" sz="2400" dirty="0" smtClean="0"/>
              <a:t>Očekávaný postup státních kontrolních orgánů v okamžiku platnosti nařízení ES/1924/2006</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dirty="0" smtClean="0"/>
              <a:t>Výživová tvrzení</a:t>
            </a:r>
          </a:p>
        </p:txBody>
      </p:sp>
      <p:sp>
        <p:nvSpPr>
          <p:cNvPr id="21507" name="Zástupný symbol pro obsah 2"/>
          <p:cNvSpPr>
            <a:spLocks noGrp="1"/>
          </p:cNvSpPr>
          <p:nvPr>
            <p:ph idx="1"/>
          </p:nvPr>
        </p:nvSpPr>
        <p:spPr/>
        <p:txBody>
          <a:bodyPr/>
          <a:lstStyle/>
          <a:p>
            <a:pPr>
              <a:buFont typeface="Wingdings" pitchFamily="2" charset="2"/>
              <a:buChar char="Ø"/>
            </a:pPr>
            <a:r>
              <a:rPr lang="cs-CZ" dirty="0" smtClean="0"/>
              <a:t>Při hodnocení výživových tvrzení deklarovaných na obalech, příbalových letácích (tj. vnitřní nebo vnější součást balení) potraviny uvedené na trh v době účinnosti nařízení 1924/2006 je nutné, aby výživová tvrzení byla v souladu s přílohou tohoto nařízení (viz článek 8 tohoto nařízení).</a:t>
            </a:r>
          </a:p>
          <a:p>
            <a:pPr>
              <a:buNone/>
            </a:pPr>
            <a:endParaRPr lang="cs-CZ" dirty="0" smtClean="0"/>
          </a:p>
          <a:p>
            <a:pPr>
              <a:buFont typeface="Wingdings" pitchFamily="2" charset="2"/>
              <a:buChar char="Ø"/>
            </a:pPr>
            <a:r>
              <a:rPr lang="cs-CZ" dirty="0" smtClean="0"/>
              <a:t>Soulad použitých výživových tvrzení s přílohou nařízení 1924/2006 se se </a:t>
            </a:r>
            <a:r>
              <a:rPr lang="cs-CZ" dirty="0" smtClean="0"/>
              <a:t>hodnotí </a:t>
            </a:r>
            <a:r>
              <a:rPr lang="cs-CZ" dirty="0" smtClean="0"/>
              <a:t>na základě deklarace živin na obalu.</a:t>
            </a:r>
          </a:p>
          <a:p>
            <a:endParaRPr lang="cs-CZ" dirty="0" smtClean="0"/>
          </a:p>
        </p:txBody>
      </p:sp>
      <p:sp>
        <p:nvSpPr>
          <p:cNvPr id="21508"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Stanovení správnosti kategorizace tvrzení</a:t>
            </a:r>
            <a:endParaRPr lang="cs-CZ" dirty="0"/>
          </a:p>
        </p:txBody>
      </p:sp>
      <p:sp>
        <p:nvSpPr>
          <p:cNvPr id="3" name="Zástupný symbol pro obsah 2"/>
          <p:cNvSpPr>
            <a:spLocks noGrp="1"/>
          </p:cNvSpPr>
          <p:nvPr>
            <p:ph idx="1"/>
          </p:nvPr>
        </p:nvSpPr>
        <p:spPr/>
        <p:txBody>
          <a:bodyPr/>
          <a:lstStyle/>
          <a:p>
            <a:pPr>
              <a:buFont typeface="Wingdings" pitchFamily="2" charset="2"/>
              <a:buChar char="Ø"/>
            </a:pPr>
            <a:r>
              <a:rPr lang="cs-CZ" sz="1800" u="sng" dirty="0" smtClean="0"/>
              <a:t>Posouzení zda se jedná o případ </a:t>
            </a:r>
            <a:r>
              <a:rPr lang="cs-CZ" sz="1800" b="1" u="sng" dirty="0" smtClean="0">
                <a:solidFill>
                  <a:schemeClr val="tx2"/>
                </a:solidFill>
              </a:rPr>
              <a:t>tvrzení. </a:t>
            </a:r>
            <a:r>
              <a:rPr lang="cs-CZ" sz="1800" dirty="0" smtClean="0"/>
              <a:t>Tato tvrzení nastávají v případech, kdy je uvedený obsah  látky </a:t>
            </a:r>
            <a:r>
              <a:rPr lang="cs-CZ" sz="1800" dirty="0" err="1" smtClean="0"/>
              <a:t>procenticky</a:t>
            </a:r>
            <a:r>
              <a:rPr lang="cs-CZ" sz="1800" dirty="0" smtClean="0"/>
              <a:t>, hmotnostně, např. 4 g tuku, 3 %  TFA. Takové tvrzení je chápáno jako informace navíc a přístup při kontrole pravdivosti těchto hodnot je stejný jako při kontrole hodnot uváděných při nutričním označování.</a:t>
            </a:r>
          </a:p>
          <a:p>
            <a:pPr>
              <a:buFont typeface="Wingdings" pitchFamily="2" charset="2"/>
              <a:buChar char="Ø"/>
            </a:pPr>
            <a:r>
              <a:rPr lang="cs-CZ" sz="1800" u="sng" dirty="0" smtClean="0"/>
              <a:t>Posouzení zda se jedná o případ </a:t>
            </a:r>
            <a:r>
              <a:rPr lang="cs-CZ" sz="1800" b="1" u="sng" dirty="0" smtClean="0">
                <a:solidFill>
                  <a:schemeClr val="tx2"/>
                </a:solidFill>
              </a:rPr>
              <a:t>obchodního sdělení</a:t>
            </a:r>
            <a:r>
              <a:rPr lang="cs-CZ" sz="1800" dirty="0" smtClean="0">
                <a:solidFill>
                  <a:schemeClr val="tx2"/>
                </a:solidFill>
              </a:rPr>
              <a:t>, </a:t>
            </a:r>
            <a:r>
              <a:rPr lang="cs-CZ" sz="1800" dirty="0" smtClean="0"/>
              <a:t>kdy tato informace neimplikuje pozitivní výživový účinek, ale pouze informuje spotřebitele o charakteristice výrobku, vyplývající z technologického postupu výroby potraviny (př. jogurt „bez škrobu“ – škrob nepoužit při výrobě  v důsledku technologického procesu)</a:t>
            </a:r>
          </a:p>
          <a:p>
            <a:pPr>
              <a:buFont typeface="Wingdings" pitchFamily="2" charset="2"/>
              <a:buChar char="Ø"/>
            </a:pPr>
            <a:r>
              <a:rPr lang="cs-CZ" sz="1800" u="sng" dirty="0" smtClean="0"/>
              <a:t>Posouzení zda se jedná o </a:t>
            </a:r>
            <a:r>
              <a:rPr lang="cs-CZ" sz="1800" b="1" u="sng" dirty="0" smtClean="0">
                <a:solidFill>
                  <a:schemeClr val="tx2"/>
                </a:solidFill>
              </a:rPr>
              <a:t>výživové</a:t>
            </a:r>
            <a:r>
              <a:rPr lang="cs-CZ" sz="1800" b="1" u="sng" dirty="0" smtClean="0"/>
              <a:t> </a:t>
            </a:r>
            <a:r>
              <a:rPr lang="cs-CZ" sz="1800" u="sng" dirty="0" smtClean="0"/>
              <a:t>či </a:t>
            </a:r>
            <a:r>
              <a:rPr lang="cs-CZ" sz="1800" b="1" u="sng" dirty="0" smtClean="0">
                <a:solidFill>
                  <a:schemeClr val="tx2"/>
                </a:solidFill>
              </a:rPr>
              <a:t>zdravotní tvrzení </a:t>
            </a:r>
            <a:r>
              <a:rPr lang="cs-CZ" sz="1800" dirty="0" smtClean="0"/>
              <a:t>v souvislosti s obsahovou složkou ve vztahu s konkrétní potravinou </a:t>
            </a:r>
          </a:p>
          <a:p>
            <a:pPr>
              <a:buFont typeface="Wingdings" pitchFamily="2" charset="2"/>
              <a:buChar char="Ø"/>
            </a:pPr>
            <a:endParaRPr lang="cs-CZ" dirty="0"/>
          </a:p>
        </p:txBody>
      </p:sp>
      <p:sp>
        <p:nvSpPr>
          <p:cNvPr id="4" name="Zástupný symbol pro zápatí 3"/>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4"/>
          <p:cNvSpPr>
            <a:spLocks noGrp="1"/>
          </p:cNvSpPr>
          <p:nvPr>
            <p:ph type="title"/>
          </p:nvPr>
        </p:nvSpPr>
        <p:spPr/>
        <p:txBody>
          <a:bodyPr/>
          <a:lstStyle/>
          <a:p>
            <a:r>
              <a:rPr lang="cs-CZ" dirty="0" smtClean="0"/>
              <a:t>Příklady tvrzení</a:t>
            </a:r>
          </a:p>
        </p:txBody>
      </p:sp>
      <p:sp>
        <p:nvSpPr>
          <p:cNvPr id="22531" name="Zástupný symbol pro obsah 2"/>
          <p:cNvSpPr>
            <a:spLocks noGrp="1"/>
          </p:cNvSpPr>
          <p:nvPr>
            <p:ph sz="half" idx="1"/>
          </p:nvPr>
        </p:nvSpPr>
        <p:spPr>
          <a:xfrm>
            <a:off x="714348" y="1357298"/>
            <a:ext cx="3810000" cy="4643470"/>
          </a:xfrm>
        </p:spPr>
        <p:txBody>
          <a:bodyPr/>
          <a:lstStyle/>
          <a:p>
            <a:pPr>
              <a:buFont typeface="Monotype Sorts"/>
              <a:buNone/>
            </a:pPr>
            <a:r>
              <a:rPr lang="cs-CZ" sz="1800" u="sng" dirty="0" smtClean="0"/>
              <a:t>Tvrzení</a:t>
            </a:r>
            <a:r>
              <a:rPr lang="cs-CZ" sz="1600" u="sng" dirty="0" smtClean="0"/>
              <a:t> </a:t>
            </a:r>
            <a:r>
              <a:rPr lang="cs-CZ" sz="1800" u="sng" dirty="0" smtClean="0"/>
              <a:t>o látce, která je obsažena v jedné ze složek potraviny </a:t>
            </a:r>
            <a:endParaRPr lang="cs-CZ" sz="1800" u="sng" dirty="0" smtClean="0"/>
          </a:p>
          <a:p>
            <a:pPr>
              <a:buFont typeface="Monotype Sorts"/>
              <a:buNone/>
            </a:pPr>
            <a:endParaRPr lang="cs-CZ" sz="1800" dirty="0" smtClean="0"/>
          </a:p>
          <a:p>
            <a:pPr>
              <a:buFont typeface="Wingdings" pitchFamily="2" charset="2"/>
              <a:buChar char="Ø"/>
            </a:pPr>
            <a:r>
              <a:rPr lang="cs-CZ" sz="1800" dirty="0" smtClean="0"/>
              <a:t>Např. </a:t>
            </a:r>
            <a:r>
              <a:rPr lang="cs-CZ" sz="1800" dirty="0" smtClean="0">
                <a:solidFill>
                  <a:schemeClr val="tx2"/>
                </a:solidFill>
              </a:rPr>
              <a:t>oves je zdrojem vlákniny </a:t>
            </a:r>
            <a:r>
              <a:rPr lang="cs-CZ" sz="1800" dirty="0" smtClean="0"/>
              <a:t>– na obalu směsi pro přípravu obilné kaše – takové tvrzení je považováno za </a:t>
            </a:r>
            <a:r>
              <a:rPr lang="cs-CZ" sz="1800" dirty="0" smtClean="0"/>
              <a:t>výživové</a:t>
            </a:r>
          </a:p>
          <a:p>
            <a:pPr>
              <a:buNone/>
            </a:pPr>
            <a:endParaRPr lang="cs-CZ" sz="1800" dirty="0" smtClean="0"/>
          </a:p>
          <a:p>
            <a:pPr>
              <a:buNone/>
            </a:pPr>
            <a:r>
              <a:rPr lang="cs-CZ" sz="1800" u="sng" dirty="0" smtClean="0"/>
              <a:t>Označení „bez…“ „neobsahuje…“ ,uvádění nulové hodnoty 0</a:t>
            </a:r>
            <a:r>
              <a:rPr lang="cs-CZ" sz="1800" u="sng" dirty="0" smtClean="0"/>
              <a:t>%</a:t>
            </a:r>
          </a:p>
          <a:p>
            <a:pPr>
              <a:buNone/>
            </a:pPr>
            <a:endParaRPr lang="cs-CZ" sz="1800" u="sng" dirty="0" smtClean="0"/>
          </a:p>
          <a:p>
            <a:pPr>
              <a:buFont typeface="Wingdings" pitchFamily="2" charset="2"/>
              <a:buChar char="Ø"/>
            </a:pPr>
            <a:r>
              <a:rPr lang="cs-CZ" sz="1800" dirty="0" smtClean="0">
                <a:solidFill>
                  <a:schemeClr val="tx2"/>
                </a:solidFill>
              </a:rPr>
              <a:t>Bez alergenů </a:t>
            </a:r>
            <a:r>
              <a:rPr lang="cs-CZ" sz="1800" dirty="0" smtClean="0"/>
              <a:t>– zavádějící označení, které není platnou legislativou povoleno</a:t>
            </a:r>
          </a:p>
          <a:p>
            <a:pPr>
              <a:buNone/>
            </a:pPr>
            <a:endParaRPr lang="cs-CZ" dirty="0" smtClean="0"/>
          </a:p>
          <a:p>
            <a:pPr>
              <a:buFont typeface="Arial" pitchFamily="34" charset="0"/>
              <a:buChar char="•"/>
            </a:pPr>
            <a:endParaRPr lang="cs-CZ" dirty="0" smtClean="0"/>
          </a:p>
          <a:p>
            <a:pPr>
              <a:buFont typeface="Monotype Sorts"/>
              <a:buNone/>
            </a:pPr>
            <a:endParaRPr lang="cs-CZ" dirty="0" smtClean="0"/>
          </a:p>
        </p:txBody>
      </p:sp>
      <p:sp>
        <p:nvSpPr>
          <p:cNvPr id="22532" name="Zástupný symbol pro obsah 5"/>
          <p:cNvSpPr>
            <a:spLocks noGrp="1"/>
          </p:cNvSpPr>
          <p:nvPr>
            <p:ph sz="half" idx="2"/>
          </p:nvPr>
        </p:nvSpPr>
        <p:spPr>
          <a:xfrm>
            <a:off x="4643438" y="1357298"/>
            <a:ext cx="3810000" cy="4357718"/>
          </a:xfrm>
        </p:spPr>
        <p:txBody>
          <a:bodyPr/>
          <a:lstStyle/>
          <a:p>
            <a:pPr>
              <a:buFont typeface="Wingdings" pitchFamily="2" charset="2"/>
              <a:buChar char="Ø"/>
            </a:pPr>
            <a:endParaRPr lang="cs-CZ" sz="1800" dirty="0" smtClean="0">
              <a:solidFill>
                <a:schemeClr val="tx2"/>
              </a:solidFill>
            </a:endParaRPr>
          </a:p>
          <a:p>
            <a:pPr>
              <a:buFont typeface="Wingdings" pitchFamily="2" charset="2"/>
              <a:buChar char="Ø"/>
            </a:pPr>
            <a:endParaRPr lang="cs-CZ" sz="1800" dirty="0" smtClean="0">
              <a:solidFill>
                <a:schemeClr val="tx2"/>
              </a:solidFill>
            </a:endParaRPr>
          </a:p>
          <a:p>
            <a:pPr>
              <a:buFont typeface="Wingdings" pitchFamily="2" charset="2"/>
              <a:buChar char="Ø"/>
            </a:pPr>
            <a:endParaRPr lang="cs-CZ" sz="1800" dirty="0" smtClean="0">
              <a:solidFill>
                <a:schemeClr val="tx2"/>
              </a:solidFill>
            </a:endParaRPr>
          </a:p>
          <a:p>
            <a:pPr>
              <a:buFont typeface="Wingdings" pitchFamily="2" charset="2"/>
              <a:buChar char="Ø"/>
            </a:pPr>
            <a:r>
              <a:rPr lang="cs-CZ" sz="1800" dirty="0" smtClean="0">
                <a:solidFill>
                  <a:schemeClr val="tx2"/>
                </a:solidFill>
              </a:rPr>
              <a:t>Bez </a:t>
            </a:r>
            <a:r>
              <a:rPr lang="cs-CZ" sz="1800" dirty="0" smtClean="0">
                <a:solidFill>
                  <a:schemeClr val="tx2"/>
                </a:solidFill>
              </a:rPr>
              <a:t>laktózy </a:t>
            </a:r>
            <a:r>
              <a:rPr lang="cs-CZ" sz="1800" dirty="0" smtClean="0"/>
              <a:t>– toto označení určené pro skupinu spotřebitelů se specifickými poruchami není dle nařízení považováno za výživové tvrzení tzn. použití tvrzení  na národní úrovni se řídí vyhláškou č. 54/2004 Sb.</a:t>
            </a:r>
          </a:p>
          <a:p>
            <a:pPr>
              <a:buFont typeface="Arial" pitchFamily="34" charset="0"/>
              <a:buChar char="•"/>
            </a:pPr>
            <a:endParaRPr lang="cs-CZ" sz="1600" u="sng" dirty="0" smtClean="0"/>
          </a:p>
        </p:txBody>
      </p:sp>
      <p:sp>
        <p:nvSpPr>
          <p:cNvPr id="22533" name="Zástupný symbol pro zápatí 3"/>
          <p:cNvSpPr>
            <a:spLocks noGrp="1"/>
          </p:cNvSpPr>
          <p:nvPr>
            <p:ph type="ftr" sz="quarter" idx="11"/>
          </p:nvPr>
        </p:nvSpPr>
        <p:spPr bwMode="auto">
          <a:xfrm>
            <a:off x="2571750" y="6143625"/>
            <a:ext cx="2895600" cy="476250"/>
          </a:xfrm>
          <a:noFill/>
          <a:ln>
            <a:miter lim="800000"/>
            <a:headEnd/>
            <a:tailEnd/>
          </a:ln>
        </p:spPr>
        <p:txBody>
          <a:bodyPr vert="horz" wrap="square" lIns="91440" tIns="45720" rIns="91440" bIns="45720" numCol="1" anchor="t" anchorCtr="0" compatLnSpc="1">
            <a:prstTxWarp prst="textNoShape">
              <a:avLst/>
            </a:prstTxWarp>
          </a:bodyPr>
          <a:lstStyle/>
          <a:p>
            <a:r>
              <a:rPr lang="cs-CZ" sz="2800" dirty="0" smtClean="0"/>
              <a:t>– </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r>
              <a:rPr lang="cs-CZ" dirty="0" smtClean="0"/>
              <a:t>Příklady tvrzení</a:t>
            </a:r>
            <a:endParaRPr lang="cs-CZ" dirty="0"/>
          </a:p>
        </p:txBody>
      </p:sp>
      <p:sp>
        <p:nvSpPr>
          <p:cNvPr id="9" name="Zástupný symbol pro obsah 8"/>
          <p:cNvSpPr>
            <a:spLocks noGrp="1"/>
          </p:cNvSpPr>
          <p:nvPr>
            <p:ph sz="half" idx="1"/>
          </p:nvPr>
        </p:nvSpPr>
        <p:spPr>
          <a:xfrm>
            <a:off x="684213" y="1500174"/>
            <a:ext cx="3810000" cy="4643470"/>
          </a:xfrm>
        </p:spPr>
        <p:txBody>
          <a:bodyPr/>
          <a:lstStyle/>
          <a:p>
            <a:pPr>
              <a:buFont typeface="Wingdings" pitchFamily="2" charset="2"/>
              <a:buChar char="Ø"/>
            </a:pPr>
            <a:r>
              <a:rPr lang="cs-CZ" sz="1800" dirty="0" smtClean="0">
                <a:solidFill>
                  <a:schemeClr val="tx2"/>
                </a:solidFill>
              </a:rPr>
              <a:t>Bez lepku </a:t>
            </a:r>
            <a:r>
              <a:rPr lang="cs-CZ" sz="1800" dirty="0" smtClean="0"/>
              <a:t>– označení možno použít, pokud výrobek splňuje požadavek nařízení č. 41/2009 (bezlepkový výrobek není  výživovým tvrzením nelze spojit s termínem přirozeně), tj. přirozeně bezlepkový, nařízení č. 41/2009 umožňuje uvést termín „velmi nízký obsah lepku“ nebo „bez lepku“</a:t>
            </a:r>
          </a:p>
          <a:p>
            <a:pPr>
              <a:buFont typeface="Wingdings" pitchFamily="2" charset="2"/>
              <a:buChar char="Ø"/>
            </a:pPr>
            <a:r>
              <a:rPr lang="cs-CZ" sz="1800" dirty="0" smtClean="0">
                <a:solidFill>
                  <a:schemeClr val="tx2"/>
                </a:solidFill>
              </a:rPr>
              <a:t>Bez kofeinu </a:t>
            </a:r>
            <a:r>
              <a:rPr lang="cs-CZ" sz="1800" dirty="0" smtClean="0"/>
              <a:t>–  není výživovým tvrzením, jde o obchodní sdělení, nutné dodržovat obecné požadavky na označování </a:t>
            </a:r>
          </a:p>
          <a:p>
            <a:pPr>
              <a:buNone/>
            </a:pPr>
            <a:endParaRPr lang="cs-CZ" dirty="0"/>
          </a:p>
        </p:txBody>
      </p:sp>
      <p:sp>
        <p:nvSpPr>
          <p:cNvPr id="10" name="Zástupný symbol pro obsah 9"/>
          <p:cNvSpPr>
            <a:spLocks noGrp="1"/>
          </p:cNvSpPr>
          <p:nvPr>
            <p:ph sz="half" idx="2"/>
          </p:nvPr>
        </p:nvSpPr>
        <p:spPr>
          <a:xfrm>
            <a:off x="4646613" y="1428736"/>
            <a:ext cx="3810000" cy="4581539"/>
          </a:xfrm>
        </p:spPr>
        <p:txBody>
          <a:bodyPr/>
          <a:lstStyle/>
          <a:p>
            <a:pPr>
              <a:buFont typeface="Wingdings" pitchFamily="2" charset="2"/>
              <a:buChar char="Ø"/>
            </a:pPr>
            <a:endParaRPr lang="cs-CZ" sz="1800" b="1" dirty="0" smtClean="0">
              <a:solidFill>
                <a:schemeClr val="tx2"/>
              </a:solidFill>
            </a:endParaRPr>
          </a:p>
          <a:p>
            <a:pPr>
              <a:buFont typeface="Wingdings" pitchFamily="2" charset="2"/>
              <a:buChar char="Ø"/>
            </a:pPr>
            <a:endParaRPr lang="cs-CZ" sz="1800" b="1" dirty="0" smtClean="0">
              <a:solidFill>
                <a:schemeClr val="tx2"/>
              </a:solidFill>
            </a:endParaRPr>
          </a:p>
          <a:p>
            <a:pPr>
              <a:buFont typeface="Wingdings" pitchFamily="2" charset="2"/>
              <a:buChar char="Ø"/>
            </a:pPr>
            <a:endParaRPr lang="cs-CZ" sz="1800" b="1" dirty="0" smtClean="0">
              <a:solidFill>
                <a:schemeClr val="tx2"/>
              </a:solidFill>
            </a:endParaRPr>
          </a:p>
          <a:p>
            <a:pPr>
              <a:buFont typeface="Wingdings" pitchFamily="2" charset="2"/>
              <a:buChar char="Ø"/>
            </a:pPr>
            <a:endParaRPr lang="cs-CZ" sz="1800" b="1" dirty="0" smtClean="0">
              <a:solidFill>
                <a:schemeClr val="tx2"/>
              </a:solidFill>
            </a:endParaRPr>
          </a:p>
          <a:p>
            <a:pPr>
              <a:buFont typeface="Wingdings" pitchFamily="2" charset="2"/>
              <a:buChar char="Ø"/>
            </a:pPr>
            <a:endParaRPr lang="cs-CZ" sz="1800" b="1" dirty="0" smtClean="0">
              <a:solidFill>
                <a:schemeClr val="tx2"/>
              </a:solidFill>
            </a:endParaRPr>
          </a:p>
          <a:p>
            <a:pPr>
              <a:buFont typeface="Wingdings" pitchFamily="2" charset="2"/>
              <a:buChar char="Ø"/>
            </a:pPr>
            <a:r>
              <a:rPr lang="cs-CZ" sz="1800" b="1" dirty="0" smtClean="0">
                <a:solidFill>
                  <a:schemeClr val="tx2"/>
                </a:solidFill>
              </a:rPr>
              <a:t>Bez </a:t>
            </a:r>
            <a:r>
              <a:rPr lang="cs-CZ" sz="1800" dirty="0" smtClean="0">
                <a:solidFill>
                  <a:schemeClr val="tx2"/>
                </a:solidFill>
              </a:rPr>
              <a:t>přidaných</a:t>
            </a:r>
            <a:r>
              <a:rPr lang="cs-CZ" sz="1800" b="1" dirty="0" smtClean="0">
                <a:solidFill>
                  <a:schemeClr val="tx2"/>
                </a:solidFill>
              </a:rPr>
              <a:t> dusičnanů a dusitanů </a:t>
            </a:r>
            <a:r>
              <a:rPr lang="cs-CZ" sz="1800" dirty="0" smtClean="0"/>
              <a:t>– není výživovým tvrzením, jde o obchodní sdělení, nutné dodržovat obecné požadavky na označování.</a:t>
            </a:r>
          </a:p>
          <a:p>
            <a:pPr>
              <a:buFont typeface="Wingdings" pitchFamily="2" charset="2"/>
              <a:buChar char="Ø"/>
            </a:pPr>
            <a:endParaRPr lang="cs-CZ" sz="1800" dirty="0" smtClean="0">
              <a:solidFill>
                <a:schemeClr val="tx2"/>
              </a:solidFill>
            </a:endParaRPr>
          </a:p>
          <a:p>
            <a:pPr>
              <a:buNone/>
            </a:pPr>
            <a:endParaRPr lang="cs-CZ" dirty="0"/>
          </a:p>
        </p:txBody>
      </p:sp>
      <p:sp>
        <p:nvSpPr>
          <p:cNvPr id="5" name="Zástupný symbol pro zápatí 4"/>
          <p:cNvSpPr>
            <a:spLocks noGrp="1"/>
          </p:cNvSpPr>
          <p:nvPr>
            <p:ph type="ftr" sz="quarter" idx="11"/>
          </p:nvPr>
        </p:nvSpPr>
        <p:spPr>
          <a:xfrm>
            <a:off x="3143240" y="6143644"/>
            <a:ext cx="2895600" cy="476250"/>
          </a:xfrm>
        </p:spPr>
        <p:txBody>
          <a:bodyPr/>
          <a:lstStyle/>
          <a:p>
            <a:pPr>
              <a:defRPr/>
            </a:pPr>
            <a:endParaRPr lang="cs-CZ"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tvrzení</a:t>
            </a:r>
            <a:endParaRPr lang="cs-CZ" dirty="0"/>
          </a:p>
        </p:txBody>
      </p:sp>
      <p:sp>
        <p:nvSpPr>
          <p:cNvPr id="3" name="Zástupný symbol pro obsah 2"/>
          <p:cNvSpPr>
            <a:spLocks noGrp="1"/>
          </p:cNvSpPr>
          <p:nvPr>
            <p:ph sz="half" idx="1"/>
          </p:nvPr>
        </p:nvSpPr>
        <p:spPr>
          <a:xfrm>
            <a:off x="684213" y="1500174"/>
            <a:ext cx="3810000" cy="4510101"/>
          </a:xfrm>
        </p:spPr>
        <p:txBody>
          <a:bodyPr/>
          <a:lstStyle/>
          <a:p>
            <a:pPr>
              <a:buFont typeface="Wingdings" pitchFamily="2" charset="2"/>
              <a:buChar char="Ø"/>
            </a:pPr>
            <a:r>
              <a:rPr lang="cs-CZ" sz="1800" dirty="0" smtClean="0">
                <a:solidFill>
                  <a:schemeClr val="tx2"/>
                </a:solidFill>
              </a:rPr>
              <a:t>Neobsahuje aspartam / sladidla </a:t>
            </a:r>
            <a:r>
              <a:rPr lang="cs-CZ" sz="1800" dirty="0" smtClean="0"/>
              <a:t>– není výživovým tvrzením,  jde o obchodní sdělení, nutné dodržovat obecné požadavky na označování</a:t>
            </a:r>
          </a:p>
          <a:p>
            <a:pPr>
              <a:buFont typeface="Wingdings" pitchFamily="2" charset="2"/>
              <a:buChar char="Ø"/>
            </a:pPr>
            <a:r>
              <a:rPr lang="cs-CZ" sz="1800" dirty="0" smtClean="0">
                <a:solidFill>
                  <a:schemeClr val="tx2"/>
                </a:solidFill>
              </a:rPr>
              <a:t>Neobsahuje dusík </a:t>
            </a:r>
            <a:r>
              <a:rPr lang="cs-CZ" sz="1800" dirty="0" smtClean="0"/>
              <a:t>– není výživovým tvrzením, jde o obchodní sdělení</a:t>
            </a:r>
          </a:p>
          <a:p>
            <a:pPr>
              <a:buFont typeface="Wingdings" pitchFamily="2" charset="2"/>
              <a:buChar char="Ø"/>
            </a:pPr>
            <a:r>
              <a:rPr lang="cs-CZ" sz="1800" dirty="0" smtClean="0">
                <a:solidFill>
                  <a:schemeClr val="tx2"/>
                </a:solidFill>
              </a:rPr>
              <a:t>Neobsahuje </a:t>
            </a:r>
            <a:r>
              <a:rPr lang="cs-CZ" sz="1800" dirty="0" err="1" smtClean="0">
                <a:solidFill>
                  <a:schemeClr val="tx2"/>
                </a:solidFill>
              </a:rPr>
              <a:t>xanthan</a:t>
            </a:r>
            <a:r>
              <a:rPr lang="cs-CZ" sz="1800" dirty="0" smtClean="0">
                <a:solidFill>
                  <a:schemeClr val="tx2"/>
                </a:solidFill>
              </a:rPr>
              <a:t> </a:t>
            </a:r>
            <a:r>
              <a:rPr lang="cs-CZ" sz="1800" dirty="0" smtClean="0"/>
              <a:t>– není výživovým tvrzením, jde o obchodní sdělení</a:t>
            </a:r>
          </a:p>
          <a:p>
            <a:pPr>
              <a:buFont typeface="Wingdings" pitchFamily="2" charset="2"/>
              <a:buChar char="Ø"/>
            </a:pPr>
            <a:r>
              <a:rPr lang="cs-CZ" sz="1800" dirty="0" smtClean="0">
                <a:solidFill>
                  <a:schemeClr val="tx2"/>
                </a:solidFill>
              </a:rPr>
              <a:t>Neobsahuje TFA </a:t>
            </a:r>
            <a:r>
              <a:rPr lang="cs-CZ" sz="1800" dirty="0" smtClean="0"/>
              <a:t>– jedná se o výživové tvrzení, které není uvedeno v příloze nařízení (ES) č. 1924/2006, nepovolené výživové tvrzení.</a:t>
            </a:r>
          </a:p>
          <a:p>
            <a:pPr>
              <a:buNone/>
            </a:pPr>
            <a:endParaRPr lang="cs-CZ" dirty="0"/>
          </a:p>
        </p:txBody>
      </p:sp>
      <p:sp>
        <p:nvSpPr>
          <p:cNvPr id="4" name="Zástupný symbol pro obsah 3"/>
          <p:cNvSpPr>
            <a:spLocks noGrp="1"/>
          </p:cNvSpPr>
          <p:nvPr>
            <p:ph sz="half" idx="2"/>
          </p:nvPr>
        </p:nvSpPr>
        <p:spPr>
          <a:xfrm>
            <a:off x="4646613" y="1500174"/>
            <a:ext cx="3810000" cy="4510101"/>
          </a:xfrm>
        </p:spPr>
        <p:txBody>
          <a:bodyPr/>
          <a:lstStyle/>
          <a:p>
            <a:pPr>
              <a:buFont typeface="Wingdings" pitchFamily="2" charset="2"/>
              <a:buChar char="Ø"/>
            </a:pPr>
            <a:r>
              <a:rPr lang="cs-CZ" sz="1800" dirty="0" smtClean="0">
                <a:solidFill>
                  <a:schemeClr val="tx2"/>
                </a:solidFill>
              </a:rPr>
              <a:t>Neobsahuje GMO </a:t>
            </a:r>
            <a:r>
              <a:rPr lang="cs-CZ" sz="1800" dirty="0" smtClean="0"/>
              <a:t>–  nejedná s e o výživové tvrzení, jde o obchodní sdělení, nutné dodržovat obecné požadavky na označování</a:t>
            </a:r>
          </a:p>
          <a:p>
            <a:pPr>
              <a:buFont typeface="Wingdings" pitchFamily="2" charset="2"/>
              <a:buChar char="Ø"/>
            </a:pPr>
            <a:endParaRPr lang="cs-CZ" sz="1800" dirty="0" smtClean="0"/>
          </a:p>
          <a:p>
            <a:pPr>
              <a:buFont typeface="Wingdings" pitchFamily="2" charset="2"/>
              <a:buChar char="Ø"/>
            </a:pPr>
            <a:r>
              <a:rPr lang="cs-CZ" sz="1800" dirty="0" smtClean="0">
                <a:solidFill>
                  <a:schemeClr val="tx2"/>
                </a:solidFill>
              </a:rPr>
              <a:t>Uvádění nulové hodnoty </a:t>
            </a:r>
            <a:r>
              <a:rPr lang="cs-CZ" sz="1800" dirty="0" smtClean="0"/>
              <a:t>–</a:t>
            </a:r>
          </a:p>
          <a:p>
            <a:pPr>
              <a:buFont typeface="Wingdings" pitchFamily="2" charset="2"/>
              <a:buChar char="Ø"/>
            </a:pPr>
            <a:r>
              <a:rPr lang="cs-CZ" sz="1800" dirty="0" smtClean="0">
                <a:solidFill>
                  <a:schemeClr val="tx2"/>
                </a:solidFill>
              </a:rPr>
              <a:t>Odtučněné </a:t>
            </a:r>
            <a:r>
              <a:rPr lang="cs-CZ" sz="1800" dirty="0" smtClean="0"/>
              <a:t>–pokud není toto označení stanoveno jinými právními předpisy (ES)  nebo národními předpisy, které jsou v souladu s legislativou (ES)  pro určité druhy potravin jedná se o výživové tvrzení a řídí se dle tvrzení „bez tuku“</a:t>
            </a:r>
            <a:endParaRPr lang="cs-CZ" sz="1800" dirty="0" smtClean="0">
              <a:solidFill>
                <a:schemeClr val="tx2"/>
              </a:solidFill>
            </a:endParaRPr>
          </a:p>
          <a:p>
            <a:pPr>
              <a:buFont typeface="Arial" pitchFamily="34" charset="0"/>
              <a:buChar char="•"/>
            </a:pPr>
            <a:endParaRPr lang="cs-CZ" sz="1600" dirty="0" smtClean="0"/>
          </a:p>
          <a:p>
            <a:pPr>
              <a:buNone/>
            </a:pPr>
            <a:endParaRPr lang="cs-CZ" dirty="0"/>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14480" y="0"/>
            <a:ext cx="7358083" cy="1295400"/>
          </a:xfrm>
        </p:spPr>
        <p:txBody>
          <a:bodyPr/>
          <a:lstStyle/>
          <a:p>
            <a:r>
              <a:rPr lang="cs-CZ" dirty="0" smtClean="0"/>
              <a:t>Příznivá a nepříznivá tvrzení a tvrzení „OBSAHUJE název (živiny nebo jiné látky)“</a:t>
            </a:r>
            <a:endParaRPr lang="cs-CZ" dirty="0"/>
          </a:p>
        </p:txBody>
      </p:sp>
      <p:sp>
        <p:nvSpPr>
          <p:cNvPr id="3" name="Zástupný symbol pro obsah 2"/>
          <p:cNvSpPr>
            <a:spLocks noGrp="1"/>
          </p:cNvSpPr>
          <p:nvPr>
            <p:ph sz="half" idx="1"/>
          </p:nvPr>
        </p:nvSpPr>
        <p:spPr/>
        <p:txBody>
          <a:bodyPr/>
          <a:lstStyle/>
          <a:p>
            <a:pPr>
              <a:buNone/>
            </a:pPr>
            <a:r>
              <a:rPr lang="cs-CZ" sz="1800" dirty="0" smtClean="0">
                <a:solidFill>
                  <a:schemeClr val="tx2"/>
                </a:solidFill>
              </a:rPr>
              <a:t>Vysoký nebo zvýšený obsah cukru, vysoký obsah sacharidů, škrobu, obsahuje řepný cukr, cukry, sacharidy, fruktózu, škrob </a:t>
            </a:r>
            <a:endParaRPr lang="cs-CZ" sz="1800" dirty="0" smtClean="0">
              <a:solidFill>
                <a:schemeClr val="tx2"/>
              </a:solidFill>
            </a:endParaRPr>
          </a:p>
          <a:p>
            <a:pPr>
              <a:buNone/>
            </a:pPr>
            <a:endParaRPr lang="cs-CZ" sz="1800" dirty="0" smtClean="0">
              <a:solidFill>
                <a:schemeClr val="tx2"/>
              </a:solidFill>
            </a:endParaRPr>
          </a:p>
          <a:p>
            <a:pPr>
              <a:buFont typeface="Wingdings" pitchFamily="2" charset="2"/>
              <a:buChar char="Ø"/>
            </a:pPr>
            <a:r>
              <a:rPr lang="cs-CZ" sz="1800" dirty="0" smtClean="0"/>
              <a:t>pokud </a:t>
            </a:r>
            <a:r>
              <a:rPr lang="cs-CZ" sz="1800" dirty="0" smtClean="0"/>
              <a:t>jsou při označování  použita podobná tvrzení, pro které není v příloze nařízení (ES) uvedeno konkrétní výživové tvrzení, je možno použít pouze výživové tvrzení </a:t>
            </a:r>
            <a:endParaRPr lang="cs-CZ" sz="1800" dirty="0" smtClean="0"/>
          </a:p>
        </p:txBody>
      </p:sp>
      <p:sp>
        <p:nvSpPr>
          <p:cNvPr id="4" name="Zástupný symbol pro obsah 3"/>
          <p:cNvSpPr>
            <a:spLocks noGrp="1"/>
          </p:cNvSpPr>
          <p:nvPr>
            <p:ph sz="half" idx="2"/>
          </p:nvPr>
        </p:nvSpPr>
        <p:spPr/>
        <p:txBody>
          <a:bodyPr/>
          <a:lstStyle/>
          <a:p>
            <a:pPr>
              <a:buNone/>
            </a:pPr>
            <a:r>
              <a:rPr lang="cs-CZ" sz="1800" dirty="0" smtClean="0"/>
              <a:t>„OBSAHUJE (NÁZEV ŽIVINY NEBO JINÉ LÁTKY)“ A „SE ZVÝŠENÝM OBSAHEM (NÁZEV ŽIVINY)“</a:t>
            </a:r>
          </a:p>
          <a:p>
            <a:pPr>
              <a:buNone/>
            </a:pPr>
            <a:endParaRPr lang="cs-CZ" sz="1800" dirty="0" smtClean="0"/>
          </a:p>
          <a:p>
            <a:pPr>
              <a:buNone/>
            </a:pPr>
            <a:r>
              <a:rPr lang="cs-CZ" sz="1800" dirty="0" smtClean="0"/>
              <a:t>naproti </a:t>
            </a:r>
            <a:r>
              <a:rPr lang="cs-CZ" sz="1800" dirty="0" smtClean="0"/>
              <a:t>tomu tvrzení „vysoký obsah </a:t>
            </a:r>
            <a:endParaRPr lang="cs-CZ" sz="1800" dirty="0" smtClean="0"/>
          </a:p>
          <a:p>
            <a:pPr>
              <a:buNone/>
            </a:pPr>
            <a:r>
              <a:rPr lang="cs-CZ" sz="1800" dirty="0" smtClean="0"/>
              <a:t>cukru</a:t>
            </a:r>
            <a:r>
              <a:rPr lang="cs-CZ" sz="1800" dirty="0" smtClean="0"/>
              <a:t>“ a „vysoký nebo zvýšený obsah </a:t>
            </a:r>
            <a:endParaRPr lang="cs-CZ" sz="1800" dirty="0" smtClean="0"/>
          </a:p>
          <a:p>
            <a:pPr>
              <a:buNone/>
            </a:pPr>
            <a:r>
              <a:rPr lang="cs-CZ" sz="1800" dirty="0" smtClean="0"/>
              <a:t>energie</a:t>
            </a:r>
            <a:r>
              <a:rPr lang="cs-CZ" sz="1800" dirty="0" smtClean="0"/>
              <a:t>“  jsou nepovolené výživové </a:t>
            </a:r>
            <a:endParaRPr lang="cs-CZ" sz="1800" dirty="0" smtClean="0"/>
          </a:p>
          <a:p>
            <a:pPr>
              <a:buNone/>
            </a:pPr>
            <a:r>
              <a:rPr lang="cs-CZ" sz="1800" dirty="0" smtClean="0"/>
              <a:t>tvrzení</a:t>
            </a:r>
            <a:endParaRPr lang="cs-CZ" sz="1800" dirty="0"/>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a:xfrm>
            <a:off x="1428728" y="0"/>
            <a:ext cx="7643835" cy="1295400"/>
          </a:xfrm>
        </p:spPr>
        <p:txBody>
          <a:bodyPr/>
          <a:lstStyle/>
          <a:p>
            <a:r>
              <a:rPr lang="cs-CZ" sz="2400" dirty="0" smtClean="0"/>
              <a:t/>
            </a:r>
            <a:br>
              <a:rPr lang="cs-CZ" sz="2400" dirty="0" smtClean="0"/>
            </a:br>
            <a:r>
              <a:rPr lang="cs-CZ" sz="2400" dirty="0" smtClean="0"/>
              <a:t/>
            </a:r>
            <a:br>
              <a:rPr lang="cs-CZ" sz="2400" dirty="0" smtClean="0"/>
            </a:br>
            <a:r>
              <a:rPr lang="cs-CZ" dirty="0" smtClean="0"/>
              <a:t/>
            </a:r>
            <a:br>
              <a:rPr lang="cs-CZ" dirty="0" smtClean="0"/>
            </a:br>
            <a:r>
              <a:rPr lang="cs-CZ" sz="2800" dirty="0" smtClean="0"/>
              <a:t> </a:t>
            </a:r>
            <a:r>
              <a:rPr lang="cs-CZ" dirty="0" smtClean="0"/>
              <a:t>Příznivá a nepříznivá tvrzení a tvrzení „OBSAHUJE název (živiny nebo jiné látky)“</a:t>
            </a:r>
          </a:p>
        </p:txBody>
      </p:sp>
      <p:sp>
        <p:nvSpPr>
          <p:cNvPr id="23555" name="Zástupný symbol pro obsah 2"/>
          <p:cNvSpPr>
            <a:spLocks noGrp="1"/>
          </p:cNvSpPr>
          <p:nvPr>
            <p:ph sz="half" idx="1"/>
          </p:nvPr>
        </p:nvSpPr>
        <p:spPr/>
        <p:txBody>
          <a:bodyPr/>
          <a:lstStyle/>
          <a:p>
            <a:pPr>
              <a:buFont typeface="Arial" pitchFamily="34" charset="0"/>
              <a:buChar char="•"/>
            </a:pPr>
            <a:endParaRPr lang="cs-CZ" sz="1600" dirty="0" smtClean="0"/>
          </a:p>
          <a:p>
            <a:pPr>
              <a:buFont typeface="Wingdings" pitchFamily="2" charset="2"/>
              <a:buChar char="Ø"/>
            </a:pPr>
            <a:r>
              <a:rPr lang="cs-CZ" sz="1800" dirty="0" smtClean="0">
                <a:solidFill>
                  <a:schemeClr val="tx2"/>
                </a:solidFill>
              </a:rPr>
              <a:t>Vysoký obsah kofeinu </a:t>
            </a:r>
            <a:r>
              <a:rPr lang="cs-CZ" sz="1800" dirty="0" smtClean="0"/>
              <a:t>– není výživovým tvrzením, nutné dodržet obecné požadavky na označování </a:t>
            </a:r>
            <a:endParaRPr lang="cs-CZ" sz="1800" dirty="0" smtClean="0"/>
          </a:p>
          <a:p>
            <a:pPr>
              <a:buNone/>
            </a:pPr>
            <a:endParaRPr lang="cs-CZ" sz="1800" dirty="0" smtClean="0"/>
          </a:p>
          <a:p>
            <a:pPr>
              <a:buFont typeface="Wingdings" pitchFamily="2" charset="2"/>
              <a:buChar char="Ø"/>
            </a:pPr>
            <a:r>
              <a:rPr lang="cs-CZ" sz="1800" dirty="0" smtClean="0"/>
              <a:t>Obsahuje kofein, </a:t>
            </a:r>
            <a:r>
              <a:rPr lang="cs-CZ" sz="1800" dirty="0" err="1" smtClean="0"/>
              <a:t>taurin</a:t>
            </a:r>
            <a:r>
              <a:rPr lang="cs-CZ" sz="1800" dirty="0" smtClean="0"/>
              <a:t>, </a:t>
            </a:r>
            <a:r>
              <a:rPr lang="cs-CZ" sz="1800" dirty="0" err="1" smtClean="0"/>
              <a:t>guaranu</a:t>
            </a:r>
            <a:r>
              <a:rPr lang="cs-CZ" sz="1800" dirty="0" smtClean="0"/>
              <a:t> – není výživovým tvrzením, jde o obchodní sdělení</a:t>
            </a:r>
          </a:p>
          <a:p>
            <a:pPr>
              <a:buNone/>
            </a:pPr>
            <a:endParaRPr lang="cs-CZ" dirty="0" smtClean="0"/>
          </a:p>
        </p:txBody>
      </p:sp>
      <p:sp>
        <p:nvSpPr>
          <p:cNvPr id="23556" name="Zástupný symbol pro obsah 3"/>
          <p:cNvSpPr>
            <a:spLocks noGrp="1"/>
          </p:cNvSpPr>
          <p:nvPr>
            <p:ph sz="half" idx="2"/>
          </p:nvPr>
        </p:nvSpPr>
        <p:spPr/>
        <p:txBody>
          <a:bodyPr/>
          <a:lstStyle/>
          <a:p>
            <a:pPr>
              <a:buFont typeface="Arial" pitchFamily="34" charset="0"/>
              <a:buChar char="•"/>
            </a:pPr>
            <a:endParaRPr lang="cs-CZ" sz="1600" dirty="0" smtClean="0"/>
          </a:p>
          <a:p>
            <a:pPr>
              <a:buFont typeface="Wingdings" pitchFamily="2" charset="2"/>
              <a:buChar char="Ø"/>
            </a:pPr>
            <a:r>
              <a:rPr lang="cs-CZ" sz="1800" dirty="0" smtClean="0">
                <a:solidFill>
                  <a:schemeClr val="tx2"/>
                </a:solidFill>
              </a:rPr>
              <a:t>Plnotučné</a:t>
            </a:r>
            <a:r>
              <a:rPr lang="cs-CZ" sz="1800" dirty="0" smtClean="0">
                <a:solidFill>
                  <a:schemeClr val="tx2"/>
                </a:solidFill>
              </a:rPr>
              <a:t>, Polotučné, Odstředěné</a:t>
            </a:r>
            <a:r>
              <a:rPr lang="cs-CZ" sz="1800" dirty="0" smtClean="0"/>
              <a:t>-není výživovým tvrzením jde o technologický pojem,který je pro vybrané  druhy výrobků definován.</a:t>
            </a:r>
          </a:p>
          <a:p>
            <a:pPr>
              <a:buFont typeface="Arial" pitchFamily="34" charset="0"/>
              <a:buChar char="•"/>
            </a:pPr>
            <a:endParaRPr lang="cs-CZ" sz="1600" dirty="0" smtClean="0"/>
          </a:p>
        </p:txBody>
      </p:sp>
      <p:sp>
        <p:nvSpPr>
          <p:cNvPr id="23557" name="Zástupný symbol pro zápatí 4"/>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dirty="0"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728" y="0"/>
            <a:ext cx="7643835" cy="1295400"/>
          </a:xfrm>
        </p:spPr>
        <p:txBody>
          <a:bodyPr/>
          <a:lstStyle/>
          <a:p>
            <a:r>
              <a:rPr lang="cs-CZ" sz="2800" dirty="0" smtClean="0"/>
              <a:t>Příznivá</a:t>
            </a:r>
            <a:r>
              <a:rPr lang="cs-CZ" dirty="0" smtClean="0"/>
              <a:t> a nepříznivá tvrzení a tvrzení „OBSAHUJE název (živiny nebo jiné látky)“</a:t>
            </a:r>
            <a:endParaRPr lang="cs-CZ" dirty="0"/>
          </a:p>
        </p:txBody>
      </p:sp>
      <p:sp>
        <p:nvSpPr>
          <p:cNvPr id="3" name="Zástupný symbol pro obsah 2"/>
          <p:cNvSpPr>
            <a:spLocks noGrp="1"/>
          </p:cNvSpPr>
          <p:nvPr>
            <p:ph sz="half" idx="1"/>
          </p:nvPr>
        </p:nvSpPr>
        <p:spPr>
          <a:xfrm>
            <a:off x="714348" y="1357298"/>
            <a:ext cx="3810000" cy="4591056"/>
          </a:xfrm>
        </p:spPr>
        <p:txBody>
          <a:bodyPr/>
          <a:lstStyle/>
          <a:p>
            <a:pPr>
              <a:buFont typeface="Wingdings" pitchFamily="2" charset="2"/>
              <a:buChar char="Ø"/>
            </a:pPr>
            <a:r>
              <a:rPr lang="cs-CZ" sz="2000" dirty="0" smtClean="0">
                <a:solidFill>
                  <a:schemeClr val="tx2"/>
                </a:solidFill>
              </a:rPr>
              <a:t>Obsahuje omega 6 mastné kyseliny, kyselinu </a:t>
            </a:r>
            <a:r>
              <a:rPr lang="cs-CZ" sz="2000" dirty="0" err="1" smtClean="0">
                <a:solidFill>
                  <a:schemeClr val="tx2"/>
                </a:solidFill>
              </a:rPr>
              <a:t>hyaluronovou</a:t>
            </a:r>
            <a:r>
              <a:rPr lang="cs-CZ" sz="2000" dirty="0" smtClean="0">
                <a:solidFill>
                  <a:schemeClr val="tx2"/>
                </a:solidFill>
              </a:rPr>
              <a:t>  </a:t>
            </a:r>
            <a:r>
              <a:rPr lang="cs-CZ" sz="2000" dirty="0" smtClean="0"/>
              <a:t>výživové tvrzení-“obsahuje (název živiny nebo jiné látky</a:t>
            </a:r>
            <a:r>
              <a:rPr lang="cs-CZ" sz="2000" dirty="0" smtClean="0"/>
              <a:t>)“</a:t>
            </a:r>
            <a:endParaRPr lang="cs-CZ" sz="2000" dirty="0" smtClean="0"/>
          </a:p>
          <a:p>
            <a:pPr>
              <a:buFont typeface="Wingdings" pitchFamily="2" charset="2"/>
              <a:buChar char="Ø"/>
            </a:pPr>
            <a:r>
              <a:rPr lang="cs-CZ" sz="2000" dirty="0" smtClean="0">
                <a:solidFill>
                  <a:schemeClr val="tx2"/>
                </a:solidFill>
              </a:rPr>
              <a:t>Obsahuje </a:t>
            </a:r>
            <a:r>
              <a:rPr lang="cs-CZ" sz="2000" dirty="0" smtClean="0">
                <a:solidFill>
                  <a:schemeClr val="tx2"/>
                </a:solidFill>
              </a:rPr>
              <a:t>beta </a:t>
            </a:r>
            <a:r>
              <a:rPr lang="cs-CZ" sz="2000" dirty="0" err="1" smtClean="0">
                <a:solidFill>
                  <a:schemeClr val="tx2"/>
                </a:solidFill>
              </a:rPr>
              <a:t>glukany</a:t>
            </a:r>
            <a:r>
              <a:rPr lang="cs-CZ" sz="2000" dirty="0" smtClean="0">
                <a:solidFill>
                  <a:schemeClr val="tx2"/>
                </a:solidFill>
              </a:rPr>
              <a:t> </a:t>
            </a:r>
            <a:r>
              <a:rPr lang="cs-CZ" sz="2000" dirty="0" smtClean="0"/>
              <a:t>– výživové tvrzení, řídí se dle tvrzení „obsahuje (název živiny nebo jiné látky</a:t>
            </a:r>
            <a:r>
              <a:rPr lang="cs-CZ" sz="2000" dirty="0" smtClean="0"/>
              <a:t>)“</a:t>
            </a:r>
            <a:endParaRPr lang="cs-CZ" sz="2000" dirty="0" smtClean="0"/>
          </a:p>
          <a:p>
            <a:pPr>
              <a:buFont typeface="Wingdings" pitchFamily="2" charset="2"/>
              <a:buChar char="Ø"/>
            </a:pPr>
            <a:r>
              <a:rPr lang="cs-CZ" sz="2000" dirty="0" smtClean="0">
                <a:solidFill>
                  <a:schemeClr val="tx2"/>
                </a:solidFill>
              </a:rPr>
              <a:t>Obsahuje kalcium, které je nezbytné pro růst kostí </a:t>
            </a:r>
            <a:r>
              <a:rPr lang="cs-CZ" sz="2000" dirty="0" smtClean="0"/>
              <a:t>– zdravotní tvrzení v souladu s nařízením (ES) č. 1924/2006</a:t>
            </a:r>
          </a:p>
          <a:p>
            <a:pPr>
              <a:buFont typeface="Arial" pitchFamily="34" charset="0"/>
              <a:buChar char="•"/>
            </a:pPr>
            <a:endParaRPr lang="cs-CZ" sz="1600" dirty="0" smtClean="0"/>
          </a:p>
          <a:p>
            <a:pPr>
              <a:buNone/>
            </a:pPr>
            <a:endParaRPr lang="cs-CZ" dirty="0"/>
          </a:p>
        </p:txBody>
      </p:sp>
      <p:sp>
        <p:nvSpPr>
          <p:cNvPr id="4" name="Zástupný symbol pro obsah 3"/>
          <p:cNvSpPr>
            <a:spLocks noGrp="1"/>
          </p:cNvSpPr>
          <p:nvPr>
            <p:ph sz="half" idx="2"/>
          </p:nvPr>
        </p:nvSpPr>
        <p:spPr>
          <a:xfrm>
            <a:off x="4646613" y="1357298"/>
            <a:ext cx="3810000" cy="4652977"/>
          </a:xfrm>
        </p:spPr>
        <p:txBody>
          <a:bodyPr/>
          <a:lstStyle/>
          <a:p>
            <a:pPr>
              <a:buNone/>
            </a:pPr>
            <a:r>
              <a:rPr lang="cs-CZ" sz="2000" u="sng" dirty="0" smtClean="0"/>
              <a:t>Označení s uvedením konkrétní hodnoty obsahu a vztah k výživovým tvrzením</a:t>
            </a:r>
          </a:p>
          <a:p>
            <a:pPr>
              <a:buFont typeface="Wingdings" pitchFamily="2" charset="2"/>
              <a:buChar char="Ø"/>
            </a:pPr>
            <a:r>
              <a:rPr lang="cs-CZ" sz="2000" dirty="0" smtClean="0"/>
              <a:t>Číselný obsah výživové látky  v gramech anebo procentech 4g tuku, 3% TFA 2,5%cukru – nejedná se o výživové tvrzení</a:t>
            </a:r>
          </a:p>
          <a:p>
            <a:pPr>
              <a:buFont typeface="Wingdings" pitchFamily="2" charset="2"/>
              <a:buChar char="Ø"/>
            </a:pPr>
            <a:r>
              <a:rPr lang="cs-CZ" sz="2000" dirty="0" smtClean="0"/>
              <a:t>Číselná hodnota doplněná slovem:-pouze-jen-</a:t>
            </a:r>
            <a:r>
              <a:rPr lang="cs-CZ" sz="2000" dirty="0" err="1" smtClean="0"/>
              <a:t>max</a:t>
            </a:r>
            <a:r>
              <a:rPr lang="cs-CZ" sz="2000" dirty="0" smtClean="0"/>
              <a:t>-do-méně-než-pod-znaménkem &lt;, &gt; -jedná se o výživové tvrzení, musí být splněny </a:t>
            </a:r>
            <a:r>
              <a:rPr lang="cs-CZ" sz="2000" dirty="0" err="1" smtClean="0"/>
              <a:t>podm</a:t>
            </a:r>
            <a:r>
              <a:rPr lang="cs-CZ" sz="2000" dirty="0" smtClean="0"/>
              <a:t>. Pro tvrzení „se sníženým obsahem (název živiny)“</a:t>
            </a:r>
          </a:p>
          <a:p>
            <a:endParaRPr lang="cs-CZ" dirty="0"/>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Srovnání dvou variant výrazů</a:t>
            </a:r>
            <a:endParaRPr lang="cs-CZ" dirty="0"/>
          </a:p>
        </p:txBody>
      </p:sp>
      <p:sp>
        <p:nvSpPr>
          <p:cNvPr id="7" name="Zástupný symbol pro obsah 6"/>
          <p:cNvSpPr>
            <a:spLocks noGrp="1"/>
          </p:cNvSpPr>
          <p:nvPr>
            <p:ph idx="1"/>
          </p:nvPr>
        </p:nvSpPr>
        <p:spPr/>
        <p:txBody>
          <a:bodyPr/>
          <a:lstStyle/>
          <a:p>
            <a:pPr>
              <a:buFont typeface="Wingdings" pitchFamily="2" charset="2"/>
              <a:buChar char="Ø"/>
            </a:pPr>
            <a:r>
              <a:rPr lang="cs-CZ" dirty="0" smtClean="0"/>
              <a:t>MÍRNĚ SLADKÝ NÁLEV A MÉNĚ SLADKÉ – nejsou považována za výživová tvrzení, jedná se pouze o charakteristiku potraviny</a:t>
            </a:r>
          </a:p>
          <a:p>
            <a:pPr>
              <a:buFont typeface="Wingdings" pitchFamily="2" charset="2"/>
              <a:buChar char="Ø"/>
            </a:pPr>
            <a:endParaRPr lang="cs-CZ" dirty="0" smtClean="0"/>
          </a:p>
          <a:p>
            <a:pPr>
              <a:buFont typeface="Wingdings" pitchFamily="2" charset="2"/>
              <a:buChar char="Ø"/>
            </a:pPr>
            <a:r>
              <a:rPr lang="cs-CZ" dirty="0" smtClean="0"/>
              <a:t>MÉNĚ SLAZENO/SOLENO – je výživovým tvrzením a řídí se dle výživového tvrzení uvedeného v příloze nařízení 1924/2006 „SE SNÍŽENÝM OBSAHEM (NÁZEV ŽIVINY)“</a:t>
            </a:r>
          </a:p>
          <a:p>
            <a:endParaRPr lang="cs-CZ" dirty="0"/>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Tvrzení přirozeně / přirozený</a:t>
            </a:r>
            <a:endParaRPr lang="cs-CZ" dirty="0"/>
          </a:p>
        </p:txBody>
      </p:sp>
      <p:sp>
        <p:nvSpPr>
          <p:cNvPr id="3" name="Zástupný symbol pro obsah 2"/>
          <p:cNvSpPr>
            <a:spLocks noGrp="1"/>
          </p:cNvSpPr>
          <p:nvPr>
            <p:ph idx="1"/>
          </p:nvPr>
        </p:nvSpPr>
        <p:spPr>
          <a:xfrm>
            <a:off x="684213" y="1785926"/>
            <a:ext cx="7772400" cy="4224349"/>
          </a:xfrm>
        </p:spPr>
        <p:txBody>
          <a:bodyPr/>
          <a:lstStyle/>
          <a:p>
            <a:pPr>
              <a:buFont typeface="Wingdings" pitchFamily="2" charset="2"/>
              <a:buChar char="Ø"/>
            </a:pPr>
            <a:r>
              <a:rPr lang="cs-CZ" dirty="0" smtClean="0"/>
              <a:t>Příloha nařízení (ES) č. 1924/2006 obsahuje tvrzení „přirozeně/přirozený“. Pokud potravina přirozeně splňuje podmínky stanovené v této příloze pro použití výživového  tvrzení, lze před daným tvrzením použít slovo „přirozeně/přirozený“, ve spojení „přirozený obsah (název živiny)“</a:t>
            </a:r>
          </a:p>
          <a:p>
            <a:pPr>
              <a:buNone/>
            </a:pPr>
            <a:endParaRPr lang="cs-CZ" sz="1800" dirty="0" smtClean="0"/>
          </a:p>
          <a:p>
            <a:pPr>
              <a:buNone/>
            </a:pPr>
            <a:endParaRPr lang="cs-CZ" sz="1800" dirty="0" smtClean="0"/>
          </a:p>
          <a:p>
            <a:pPr>
              <a:buFont typeface="Wingdings" pitchFamily="2" charset="2"/>
              <a:buChar char="Ø"/>
            </a:pPr>
            <a:r>
              <a:rPr lang="cs-CZ" dirty="0" smtClean="0"/>
              <a:t>Toto označení může být ovšem v rozporu s článkem 2 (1) (a) (</a:t>
            </a:r>
            <a:r>
              <a:rPr lang="cs-CZ" dirty="0" err="1" smtClean="0"/>
              <a:t>iii</a:t>
            </a:r>
            <a:r>
              <a:rPr lang="cs-CZ" dirty="0" smtClean="0"/>
              <a:t>) směrnice 2000/13/ES , kde se uvádí: „použité způsoby označování nesmějí uvádět kupujícího v omyl, zejména vyvoláváním dojmu, že dotyčná potravina má zvláštní charakteristiky, pokud všechny podobné potraviny mají tyto stejné charakteristiky“. </a:t>
            </a:r>
          </a:p>
        </p:txBody>
      </p:sp>
      <p:sp>
        <p:nvSpPr>
          <p:cNvPr id="4" name="Zástupný symbol pro zápatí 3"/>
          <p:cNvSpPr>
            <a:spLocks noGrp="1"/>
          </p:cNvSpPr>
          <p:nvPr>
            <p:ph type="ftr" sz="quarter" idx="11"/>
          </p:nvPr>
        </p:nvSpPr>
        <p:spPr/>
        <p:txBody>
          <a:bodyPr/>
          <a:lstStyle/>
          <a:p>
            <a:pPr>
              <a:defRPr/>
            </a:pPr>
            <a:endParaRPr lang="cs-CZ"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r>
              <a:rPr lang="cs-CZ" sz="3200" dirty="0" smtClean="0"/>
              <a:t>Úvod</a:t>
            </a:r>
          </a:p>
        </p:txBody>
      </p:sp>
      <p:sp>
        <p:nvSpPr>
          <p:cNvPr id="4099" name="Zástupný symbol pro obsah 2"/>
          <p:cNvSpPr>
            <a:spLocks noGrp="1"/>
          </p:cNvSpPr>
          <p:nvPr>
            <p:ph idx="1"/>
          </p:nvPr>
        </p:nvSpPr>
        <p:spPr/>
        <p:txBody>
          <a:bodyPr/>
          <a:lstStyle/>
          <a:p>
            <a:pPr>
              <a:buFont typeface="Monotype Sorts"/>
              <a:buNone/>
            </a:pPr>
            <a:r>
              <a:rPr lang="cs-CZ" sz="1600" dirty="0" smtClean="0"/>
              <a:t>                                              </a:t>
            </a:r>
          </a:p>
          <a:p>
            <a:pPr>
              <a:buFont typeface="Wingdings" pitchFamily="2" charset="2"/>
              <a:buChar char="Ø"/>
            </a:pPr>
            <a:r>
              <a:rPr lang="cs-CZ" sz="2000" dirty="0" smtClean="0"/>
              <a:t>Veškerá kontrolní činnost vychází z důkladné analýzy rizika. Je nezbytné, aby kontrola byla zaměřena především na ty skutečnosti, které mohou mít rozhodující vliv na bezpečnost potravin nebo jejich nedodržení může ve svém důsledku znamenat klamání spotřebitelů nebo porušení práv duševního vlastnictví.</a:t>
            </a:r>
          </a:p>
          <a:p>
            <a:pPr>
              <a:buFont typeface="Wingdings" pitchFamily="2" charset="2"/>
              <a:buChar char="Ø"/>
            </a:pPr>
            <a:r>
              <a:rPr lang="cs-CZ" sz="2000" dirty="0" smtClean="0"/>
              <a:t>Při kontrolní činnosti se inspektoři setkávají se zcela specifickými skutečnostmi, které jsou dány rozsahem činností jednotlivých kontrolovaných osob. Zvláštní postup při kontrole, přizpůsobený výše uvedeným specifickým podmínkám, je řešen formou navazujících vnitřních předpisů.</a:t>
            </a:r>
          </a:p>
          <a:p>
            <a:pPr>
              <a:buFont typeface="Wingdings" pitchFamily="2" charset="2"/>
              <a:buChar char="Ø"/>
            </a:pPr>
            <a:r>
              <a:rPr lang="cs-CZ" sz="2000" dirty="0" smtClean="0"/>
              <a:t>Vnitřní předpisy týkající se kontroly vypracovávají zaměstnanci odboru kontroly, laboratoří a certifikace.  </a:t>
            </a:r>
          </a:p>
          <a:p>
            <a:endParaRPr lang="cs-CZ" sz="1600" dirty="0" smtClean="0"/>
          </a:p>
          <a:p>
            <a:pPr>
              <a:buNone/>
            </a:pPr>
            <a:endParaRPr lang="cs-CZ" dirty="0" smtClean="0"/>
          </a:p>
        </p:txBody>
      </p:sp>
      <p:sp>
        <p:nvSpPr>
          <p:cNvPr id="4100" name="Zástupný symbol pro text 3"/>
          <p:cNvSpPr>
            <a:spLocks noGrp="1"/>
          </p:cNvSpPr>
          <p:nvPr>
            <p:ph type="body" sz="half" idx="2"/>
          </p:nvPr>
        </p:nvSpPr>
        <p:spPr/>
        <p:txBody>
          <a:bodyPr/>
          <a:lstStyle/>
          <a:p>
            <a:pPr>
              <a:buFont typeface="Arial" pitchFamily="34" charset="0"/>
              <a:buChar char="•"/>
            </a:pPr>
            <a:endParaRPr lang="cs-CZ" dirty="0" smtClean="0"/>
          </a:p>
          <a:p>
            <a:r>
              <a:rPr lang="cs-CZ" sz="2400" dirty="0" smtClean="0"/>
              <a:t>Činnost inspekce</a:t>
            </a:r>
          </a:p>
          <a:p>
            <a:endParaRPr lang="cs-CZ" sz="2400" dirty="0" smtClean="0"/>
          </a:p>
          <a:p>
            <a:endParaRPr lang="cs-CZ" sz="2400" dirty="0" smtClean="0"/>
          </a:p>
          <a:p>
            <a:r>
              <a:rPr lang="cs-CZ" sz="2000" dirty="0" smtClean="0"/>
              <a:t>Probíhá na specifikovaných odděleních inspekce: </a:t>
            </a:r>
          </a:p>
          <a:p>
            <a:endParaRPr lang="cs-CZ" dirty="0" smtClean="0"/>
          </a:p>
          <a:p>
            <a:pPr>
              <a:buFont typeface="Wingdings" pitchFamily="2" charset="2"/>
              <a:buChar char="Ø"/>
            </a:pPr>
            <a:r>
              <a:rPr lang="cs-CZ" sz="2000" dirty="0" smtClean="0"/>
              <a:t>Oddělení kontroly, laboratoří a certifikace</a:t>
            </a:r>
            <a:r>
              <a:rPr lang="cs-CZ" sz="2000" dirty="0" smtClean="0"/>
              <a:t>,</a:t>
            </a:r>
          </a:p>
          <a:p>
            <a:endParaRPr lang="cs-CZ" sz="2000" dirty="0" smtClean="0"/>
          </a:p>
          <a:p>
            <a:pPr>
              <a:buFont typeface="Wingdings" pitchFamily="2" charset="2"/>
              <a:buChar char="Ø"/>
            </a:pPr>
            <a:r>
              <a:rPr lang="cs-CZ" sz="2000" dirty="0" smtClean="0"/>
              <a:t>Oddělení podpory a </a:t>
            </a:r>
            <a:r>
              <a:rPr lang="cs-CZ" sz="2000" dirty="0" smtClean="0"/>
              <a:t>RASSF</a:t>
            </a:r>
            <a:endParaRPr lang="cs-CZ" sz="2000" dirty="0" smtClean="0"/>
          </a:p>
          <a:p>
            <a:endParaRPr lang="cs-CZ" dirty="0" smtClean="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Tvrzení přirozeně / přirozený</a:t>
            </a:r>
            <a:endParaRPr lang="cs-CZ" dirty="0"/>
          </a:p>
        </p:txBody>
      </p:sp>
      <p:sp>
        <p:nvSpPr>
          <p:cNvPr id="3" name="Zástupný symbol pro obsah 2"/>
          <p:cNvSpPr>
            <a:spLocks noGrp="1"/>
          </p:cNvSpPr>
          <p:nvPr>
            <p:ph idx="1"/>
          </p:nvPr>
        </p:nvSpPr>
        <p:spPr/>
        <p:txBody>
          <a:bodyPr/>
          <a:lstStyle/>
          <a:p>
            <a:pPr>
              <a:buFont typeface="Wingdings" pitchFamily="2" charset="2"/>
              <a:buChar char="Ø"/>
            </a:pPr>
            <a:r>
              <a:rPr lang="cs-CZ" dirty="0" smtClean="0"/>
              <a:t>Sporné je toto označení u potravin, které proklamovanou složku přirozeně obsahují, např. u mléčných výrobků (u jogurtu či mléka) označení: „obsahuje vápník“„obsahuje přirozeně vápník“</a:t>
            </a:r>
          </a:p>
          <a:p>
            <a:pPr>
              <a:buFont typeface="Wingdings" pitchFamily="2" charset="2"/>
              <a:buChar char="Ø"/>
            </a:pPr>
            <a:r>
              <a:rPr lang="cs-CZ" dirty="0" smtClean="0"/>
              <a:t>Z právního hlediska platí přepis vyšší právní síly, tj. nařízení (ES) č. 1924/2006, které doplňuje obecné požadavky na označování. Je proto zastáváno stanovisko, že tvrzení „přirozeně, přirozený“ na potravinách, které proklamovanou složku přirozeně obsahují, je povoleno,pokud jsou splněny požadavky dané nařízením (ES) č. 1924/2006 </a:t>
            </a:r>
          </a:p>
          <a:p>
            <a:pPr>
              <a:buFont typeface="Wingdings" pitchFamily="2" charset="2"/>
              <a:buChar char="Ø"/>
            </a:pPr>
            <a:r>
              <a:rPr lang="cs-CZ" dirty="0" smtClean="0"/>
              <a:t>Pozn. „přirozeně bezlepkový výrobek“ – „bezlepkový výrobek“ není výživovým tvrzením. Nelze jej tedy spojit s termínem „přirozeně“</a:t>
            </a:r>
          </a:p>
          <a:p>
            <a:pPr>
              <a:buNone/>
            </a:pPr>
            <a:endParaRPr lang="cs-CZ" dirty="0"/>
          </a:p>
        </p:txBody>
      </p:sp>
      <p:sp>
        <p:nvSpPr>
          <p:cNvPr id="4" name="Zástupný symbol pro zápatí 3"/>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Označování termínem DIA</a:t>
            </a:r>
            <a:endParaRPr lang="cs-CZ" dirty="0"/>
          </a:p>
        </p:txBody>
      </p:sp>
      <p:sp>
        <p:nvSpPr>
          <p:cNvPr id="7" name="Zástupný symbol pro obsah 6"/>
          <p:cNvSpPr>
            <a:spLocks noGrp="1"/>
          </p:cNvSpPr>
          <p:nvPr>
            <p:ph idx="1"/>
          </p:nvPr>
        </p:nvSpPr>
        <p:spPr/>
        <p:txBody>
          <a:bodyPr/>
          <a:lstStyle/>
          <a:p>
            <a:pPr>
              <a:buFont typeface="Wingdings" pitchFamily="2" charset="2"/>
              <a:buChar char="Ø"/>
            </a:pPr>
            <a:r>
              <a:rPr lang="cs-CZ" dirty="0" smtClean="0"/>
              <a:t>Označování termínem DIA je explicitně legislativně upraveno pouze v případě potravin určených pro zvláštní výživu na národní úrovni vyhláškou č. 54/2004 Sb., o potravinách určených pro zvláštní výživu a o způsobu jejich použití, ve znění pozdějších předpisů. </a:t>
            </a:r>
          </a:p>
          <a:p>
            <a:pPr>
              <a:buNone/>
            </a:pPr>
            <a:endParaRPr lang="cs-CZ" dirty="0" smtClean="0"/>
          </a:p>
          <a:p>
            <a:pPr>
              <a:buFont typeface="Wingdings" pitchFamily="2" charset="2"/>
              <a:buChar char="Ø"/>
            </a:pPr>
            <a:r>
              <a:rPr lang="cs-CZ" dirty="0" smtClean="0"/>
              <a:t>V případě potravin jiných než potraviny pro </a:t>
            </a:r>
            <a:r>
              <a:rPr lang="cs-CZ" dirty="0" err="1" smtClean="0"/>
              <a:t>zvlášní</a:t>
            </a:r>
            <a:r>
              <a:rPr lang="cs-CZ" dirty="0" smtClean="0"/>
              <a:t> výživu je nutné vycházet z ustanovení vyhlášky č.113/2005 Sb., o způsobu označování potravin a tabákových výrobků, ve znění pozdějších předpisů. </a:t>
            </a:r>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smtClean="0"/>
              <a:t>Nesoulad podmínek stanovených v přímo použitelném předpisu ES</a:t>
            </a:r>
          </a:p>
        </p:txBody>
      </p:sp>
      <p:sp>
        <p:nvSpPr>
          <p:cNvPr id="24579" name="Zástupný symbol pro obsah 2"/>
          <p:cNvSpPr>
            <a:spLocks noGrp="1"/>
          </p:cNvSpPr>
          <p:nvPr>
            <p:ph idx="1"/>
          </p:nvPr>
        </p:nvSpPr>
        <p:spPr/>
        <p:txBody>
          <a:bodyPr/>
          <a:lstStyle/>
          <a:p>
            <a:pPr>
              <a:buFont typeface="Wingdings" pitchFamily="2" charset="2"/>
              <a:buChar char="Ø"/>
            </a:pPr>
            <a:r>
              <a:rPr lang="cs-CZ" dirty="0" smtClean="0"/>
              <a:t>V případě nesplnění obecných podmínek stanovených v článku 5 nebo zvláštních podmínek stanovených v článku 8 (pro výživová tvrzení) či v článku 10 (pro zdravotní tvrzení) nařízení (ES) 1924/2006  se provozovatel potravinářského podniku dopustí porušení povinností vyplývajících z přímo použitelného právního předpisu ES.</a:t>
            </a:r>
          </a:p>
          <a:p>
            <a:endParaRPr lang="cs-CZ" dirty="0" smtClean="0"/>
          </a:p>
        </p:txBody>
      </p:sp>
      <p:sp>
        <p:nvSpPr>
          <p:cNvPr id="24580"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r>
              <a:rPr lang="cs-CZ" dirty="0" smtClean="0"/>
              <a:t>Uložení opatření</a:t>
            </a:r>
          </a:p>
        </p:txBody>
      </p:sp>
      <p:sp>
        <p:nvSpPr>
          <p:cNvPr id="25603" name="Zástupný symbol pro obsah 2"/>
          <p:cNvSpPr>
            <a:spLocks noGrp="1"/>
          </p:cNvSpPr>
          <p:nvPr>
            <p:ph idx="1"/>
          </p:nvPr>
        </p:nvSpPr>
        <p:spPr/>
        <p:txBody>
          <a:bodyPr/>
          <a:lstStyle/>
          <a:p>
            <a:pPr>
              <a:buFont typeface="Wingdings" pitchFamily="2" charset="2"/>
              <a:buChar char="Ø"/>
            </a:pPr>
            <a:r>
              <a:rPr lang="cs-CZ" dirty="0" smtClean="0"/>
              <a:t>Podle § 5 odst. 1. písm. c) zákona č. 146/2002 Sb., k zamezení trvání  protiprávního jednání je uloženo opatření – Zákaz uvádění do oběhu popřípadě povinnost přeznačit v souladu s nařízením.</a:t>
            </a:r>
          </a:p>
          <a:p>
            <a:pPr>
              <a:buFont typeface="Monotype Sorts"/>
              <a:buNone/>
            </a:pPr>
            <a:endParaRPr lang="cs-CZ" dirty="0" smtClean="0"/>
          </a:p>
          <a:p>
            <a:pPr>
              <a:buFont typeface="Monotype Sorts"/>
              <a:buNone/>
            </a:pPr>
            <a:r>
              <a:rPr lang="cs-CZ" dirty="0" smtClean="0"/>
              <a:t>V důsledku: „ Zakazuje se uvádět do oběhu potravinu označenou v</a:t>
            </a:r>
          </a:p>
          <a:p>
            <a:pPr>
              <a:buFont typeface="Monotype Sorts"/>
              <a:buNone/>
            </a:pPr>
            <a:r>
              <a:rPr lang="cs-CZ" dirty="0" smtClean="0"/>
              <a:t> rozporu s požadavky uvedenými v článku 5 (nebo v článku 8 či v článku </a:t>
            </a:r>
          </a:p>
          <a:p>
            <a:pPr>
              <a:buFont typeface="Monotype Sorts"/>
              <a:buNone/>
            </a:pPr>
            <a:r>
              <a:rPr lang="cs-CZ" dirty="0" smtClean="0"/>
              <a:t>10) nařízení (ES) č. 1924/2006, o výživových a zdravotních tvrzeních při </a:t>
            </a:r>
          </a:p>
          <a:p>
            <a:pPr>
              <a:buFont typeface="Monotype Sorts"/>
              <a:buNone/>
            </a:pPr>
            <a:r>
              <a:rPr lang="cs-CZ" dirty="0" smtClean="0"/>
              <a:t>označování potravin, v platném znění.“</a:t>
            </a:r>
          </a:p>
        </p:txBody>
      </p:sp>
      <p:sp>
        <p:nvSpPr>
          <p:cNvPr id="25604"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cs-CZ" smtClean="0"/>
              <a:t>Skutková podstata a pokuta</a:t>
            </a:r>
          </a:p>
        </p:txBody>
      </p:sp>
      <p:sp>
        <p:nvSpPr>
          <p:cNvPr id="26627" name="Zástupný symbol pro obsah 2"/>
          <p:cNvSpPr>
            <a:spLocks noGrp="1"/>
          </p:cNvSpPr>
          <p:nvPr>
            <p:ph idx="1"/>
          </p:nvPr>
        </p:nvSpPr>
        <p:spPr>
          <a:xfrm>
            <a:off x="684213" y="1643063"/>
            <a:ext cx="7772400" cy="4367212"/>
          </a:xfrm>
        </p:spPr>
        <p:txBody>
          <a:bodyPr/>
          <a:lstStyle/>
          <a:p>
            <a:pPr>
              <a:buFont typeface="Wingdings" pitchFamily="2" charset="2"/>
              <a:buChar char="Ø"/>
            </a:pPr>
            <a:r>
              <a:rPr lang="cs-CZ" dirty="0" smtClean="0"/>
              <a:t>Zjištěné, prokázané a řádně odůvodněné protiprávní jednání spočívající v porušení povinnosti použití:</a:t>
            </a:r>
          </a:p>
          <a:p>
            <a:pPr>
              <a:buFont typeface="Wingdings" pitchFamily="2" charset="2"/>
              <a:buChar char="Ø"/>
            </a:pPr>
            <a:r>
              <a:rPr lang="cs-CZ" dirty="0" smtClean="0"/>
              <a:t>výživových tvrzení v souladu s podmínkami uvedenými v článku 5 nebo článku 8 odst. 1 nařízení (ES) č. 1924/2006,</a:t>
            </a:r>
          </a:p>
          <a:p>
            <a:pPr>
              <a:buFont typeface="Wingdings" pitchFamily="2" charset="2"/>
              <a:buChar char="Ø"/>
            </a:pPr>
            <a:r>
              <a:rPr lang="cs-CZ" dirty="0" smtClean="0"/>
              <a:t>Zdravotní tvrzení v souladu s podmínkami uvedenými v článku 5 nebo 10 nařízení (ES) č. 1924/2006</a:t>
            </a:r>
          </a:p>
          <a:p>
            <a:pPr>
              <a:buFont typeface="Wingdings" pitchFamily="2" charset="2"/>
              <a:buChar char="Ø"/>
            </a:pPr>
            <a:r>
              <a:rPr lang="cs-CZ" dirty="0" smtClean="0"/>
              <a:t>Je porušením povinnosti stanovené v přímo použitelném předpisu ES. Tím dochází k naplnění skutkové podstaty správního deliktu podle § 17 odst. 2 písm. b)  zákona č. 110/1997 Sb., za což lze uložit pokutu podle § 17 odst. 3 písm. b) téhož zákona až do výše 3 mil. Kč.</a:t>
            </a:r>
          </a:p>
          <a:p>
            <a:pPr>
              <a:buFont typeface="Wingdings" pitchFamily="2" charset="2"/>
              <a:buChar char="Ø"/>
            </a:pPr>
            <a:r>
              <a:rPr lang="cs-CZ" dirty="0" smtClean="0"/>
              <a:t>Od uložení pokuty lze upustit za podmínek uvedených v § 17i odst. 6 zákona č. 110/1997 Sb.</a:t>
            </a:r>
          </a:p>
        </p:txBody>
      </p:sp>
      <p:sp>
        <p:nvSpPr>
          <p:cNvPr id="26628"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algn="ctr">
              <a:buNone/>
            </a:pPr>
            <a:r>
              <a:rPr lang="cs-CZ" dirty="0" smtClean="0"/>
              <a:t>Děkuji za pozornost</a:t>
            </a:r>
            <a:endParaRPr lang="cs-CZ" dirty="0"/>
          </a:p>
        </p:txBody>
      </p:sp>
      <p:sp>
        <p:nvSpPr>
          <p:cNvPr id="4" name="Zástupný symbol pro zápatí 3"/>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cs-CZ" dirty="0" smtClean="0"/>
              <a:t>Zdravotní</a:t>
            </a:r>
            <a:r>
              <a:rPr lang="cs-CZ" sz="2800" dirty="0" smtClean="0"/>
              <a:t> </a:t>
            </a:r>
            <a:r>
              <a:rPr lang="cs-CZ" dirty="0" smtClean="0"/>
              <a:t>a</a:t>
            </a:r>
            <a:r>
              <a:rPr lang="cs-CZ" sz="2800" dirty="0" smtClean="0"/>
              <a:t> </a:t>
            </a:r>
            <a:r>
              <a:rPr lang="cs-CZ" dirty="0" smtClean="0"/>
              <a:t>výživová</a:t>
            </a:r>
            <a:r>
              <a:rPr lang="cs-CZ" sz="2800" dirty="0" smtClean="0"/>
              <a:t> </a:t>
            </a:r>
            <a:r>
              <a:rPr lang="cs-CZ" dirty="0" smtClean="0"/>
              <a:t>tvrzení</a:t>
            </a:r>
          </a:p>
        </p:txBody>
      </p:sp>
      <p:sp>
        <p:nvSpPr>
          <p:cNvPr id="15363" name="Zástupný symbol pro obsah 2"/>
          <p:cNvSpPr>
            <a:spLocks noGrp="1"/>
          </p:cNvSpPr>
          <p:nvPr>
            <p:ph idx="1"/>
          </p:nvPr>
        </p:nvSpPr>
        <p:spPr/>
        <p:txBody>
          <a:bodyPr/>
          <a:lstStyle/>
          <a:p>
            <a:pPr>
              <a:buFont typeface="Monotype Sorts"/>
              <a:buNone/>
            </a:pPr>
            <a:endParaRPr lang="cs-CZ" sz="1600" dirty="0" smtClean="0"/>
          </a:p>
          <a:p>
            <a:pPr algn="just">
              <a:buNone/>
            </a:pPr>
            <a:endParaRPr lang="cs-CZ" sz="1800" b="1" dirty="0" smtClean="0"/>
          </a:p>
          <a:p>
            <a:pPr algn="just">
              <a:buNone/>
            </a:pPr>
            <a:endParaRPr lang="cs-CZ" sz="1800" b="1" dirty="0" smtClean="0"/>
          </a:p>
          <a:p>
            <a:pPr algn="just">
              <a:buNone/>
            </a:pPr>
            <a:endParaRPr lang="cs-CZ" sz="1800" b="1" dirty="0" smtClean="0"/>
          </a:p>
          <a:p>
            <a:pPr algn="just">
              <a:buNone/>
            </a:pPr>
            <a:endParaRPr lang="cs-CZ" sz="1800" b="1" dirty="0" smtClean="0"/>
          </a:p>
        </p:txBody>
      </p:sp>
      <p:sp>
        <p:nvSpPr>
          <p:cNvPr id="15364"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
        <p:nvSpPr>
          <p:cNvPr id="5" name="Zástupný symbol pro text 4"/>
          <p:cNvSpPr>
            <a:spLocks noGrp="1"/>
          </p:cNvSpPr>
          <p:nvPr>
            <p:ph type="body" sz="half" idx="4294967295"/>
          </p:nvPr>
        </p:nvSpPr>
        <p:spPr>
          <a:xfrm>
            <a:off x="428596" y="1643049"/>
            <a:ext cx="7929618" cy="4214843"/>
          </a:xfrm>
        </p:spPr>
        <p:txBody>
          <a:bodyPr/>
          <a:lstStyle/>
          <a:p>
            <a:endParaRPr lang="cs-CZ" dirty="0" smtClean="0"/>
          </a:p>
          <a:p>
            <a:pPr>
              <a:buNone/>
            </a:pPr>
            <a:endParaRPr lang="cs-CZ" dirty="0" smtClean="0"/>
          </a:p>
          <a:p>
            <a:endParaRPr lang="cs-CZ" dirty="0" smtClean="0"/>
          </a:p>
          <a:p>
            <a:pPr>
              <a:buNone/>
            </a:pPr>
            <a:endParaRPr lang="cs-CZ" dirty="0" smtClean="0"/>
          </a:p>
          <a:p>
            <a:pPr>
              <a:buNone/>
            </a:pPr>
            <a:r>
              <a:rPr lang="cs-CZ" dirty="0" smtClean="0"/>
              <a:t>Zdravotní a výživová tvrzení jsou upravena přímo použitelným předpisem,</a:t>
            </a:r>
          </a:p>
          <a:p>
            <a:pPr>
              <a:buNone/>
            </a:pPr>
            <a:r>
              <a:rPr lang="cs-CZ" dirty="0" smtClean="0"/>
              <a:t> kterým je nařízení EP a Rady č. 1924/2006  o výživových a zdravotních </a:t>
            </a:r>
          </a:p>
          <a:p>
            <a:pPr>
              <a:buNone/>
            </a:pPr>
            <a:r>
              <a:rPr lang="cs-CZ" dirty="0" smtClean="0"/>
              <a:t>tvrzeních při označování potravin, v platném znění. Toto nařízení je </a:t>
            </a:r>
          </a:p>
          <a:p>
            <a:pPr>
              <a:buNone/>
            </a:pPr>
            <a:r>
              <a:rPr lang="cs-CZ" dirty="0" smtClean="0"/>
              <a:t>použitelné (účinné od 1.7.2007)</a:t>
            </a:r>
          </a:p>
          <a:p>
            <a:endParaRPr lang="cs-CZ"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Zdravotní tvrzení </a:t>
            </a:r>
            <a:endParaRPr lang="cs-CZ" dirty="0"/>
          </a:p>
        </p:txBody>
      </p:sp>
      <p:sp>
        <p:nvSpPr>
          <p:cNvPr id="7" name="Zástupný symbol pro obsah 6"/>
          <p:cNvSpPr>
            <a:spLocks noGrp="1"/>
          </p:cNvSpPr>
          <p:nvPr>
            <p:ph idx="1"/>
          </p:nvPr>
        </p:nvSpPr>
        <p:spPr/>
        <p:txBody>
          <a:bodyPr/>
          <a:lstStyle/>
          <a:p>
            <a:pPr algn="just">
              <a:buNone/>
            </a:pPr>
            <a:endParaRPr lang="cs-CZ" sz="2400" b="1" dirty="0" smtClean="0"/>
          </a:p>
          <a:p>
            <a:pPr algn="just">
              <a:buNone/>
            </a:pPr>
            <a:endParaRPr lang="cs-CZ" sz="2400" b="1" dirty="0" smtClean="0"/>
          </a:p>
          <a:p>
            <a:pPr algn="just">
              <a:buNone/>
            </a:pPr>
            <a:endParaRPr lang="cs-CZ" sz="2400" b="1" dirty="0" smtClean="0"/>
          </a:p>
          <a:p>
            <a:pPr algn="just">
              <a:buNone/>
            </a:pPr>
            <a:r>
              <a:rPr lang="cs-CZ" dirty="0" smtClean="0"/>
              <a:t>Dle definice uvedené v čl. 2 odst. 5 se  zdravotním tvrzením rozumí každé </a:t>
            </a:r>
          </a:p>
          <a:p>
            <a:pPr algn="just">
              <a:buNone/>
            </a:pPr>
            <a:r>
              <a:rPr lang="cs-CZ" dirty="0" smtClean="0"/>
              <a:t>tvrzení, které uvádí, naznačuje nebo ze kterého vyplývá, že existuje </a:t>
            </a:r>
          </a:p>
          <a:p>
            <a:pPr algn="just">
              <a:buNone/>
            </a:pPr>
            <a:r>
              <a:rPr lang="cs-CZ" dirty="0" smtClean="0"/>
              <a:t>souvislost mezi kategorií potravin, potravinou nebo některou z jejích </a:t>
            </a:r>
          </a:p>
          <a:p>
            <a:pPr algn="just">
              <a:buNone/>
            </a:pPr>
            <a:r>
              <a:rPr lang="cs-CZ" dirty="0" smtClean="0"/>
              <a:t>složek a zdravím.</a:t>
            </a:r>
          </a:p>
          <a:p>
            <a:pPr>
              <a:buNone/>
            </a:pPr>
            <a:endParaRPr lang="cs-CZ" dirty="0"/>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t>Zdravotní tvrzení</a:t>
            </a:r>
            <a:endParaRPr lang="cs-CZ" dirty="0"/>
          </a:p>
        </p:txBody>
      </p:sp>
      <p:sp>
        <p:nvSpPr>
          <p:cNvPr id="7" name="Zástupný symbol pro obsah 6"/>
          <p:cNvSpPr>
            <a:spLocks noGrp="1"/>
          </p:cNvSpPr>
          <p:nvPr>
            <p:ph idx="1"/>
          </p:nvPr>
        </p:nvSpPr>
        <p:spPr>
          <a:xfrm>
            <a:off x="684213" y="1285860"/>
            <a:ext cx="7772400" cy="5072098"/>
          </a:xfrm>
        </p:spPr>
        <p:txBody>
          <a:bodyPr/>
          <a:lstStyle/>
          <a:p>
            <a:pPr>
              <a:buNone/>
            </a:pPr>
            <a:endParaRPr lang="cs-CZ" sz="1400" dirty="0" smtClean="0"/>
          </a:p>
          <a:p>
            <a:pPr>
              <a:buNone/>
            </a:pPr>
            <a:endParaRPr lang="cs-CZ" sz="1400" dirty="0" smtClean="0"/>
          </a:p>
          <a:p>
            <a:pPr algn="ctr">
              <a:buNone/>
            </a:pPr>
            <a:r>
              <a:rPr lang="cs-CZ" b="1" dirty="0" smtClean="0"/>
              <a:t>Článek</a:t>
            </a:r>
            <a:r>
              <a:rPr lang="cs-CZ" sz="1400" b="1" dirty="0" smtClean="0"/>
              <a:t> </a:t>
            </a:r>
            <a:r>
              <a:rPr lang="cs-CZ" b="1" dirty="0" smtClean="0"/>
              <a:t>13</a:t>
            </a:r>
          </a:p>
          <a:p>
            <a:pPr>
              <a:buNone/>
            </a:pPr>
            <a:r>
              <a:rPr lang="cs-CZ" dirty="0" smtClean="0"/>
              <a:t>Jedná se o tzv. funkční tvrzení (známá tvrzení), která popisují nebo odkazují na :</a:t>
            </a:r>
          </a:p>
          <a:p>
            <a:pPr>
              <a:buNone/>
            </a:pPr>
            <a:endParaRPr lang="cs-CZ" dirty="0" smtClean="0"/>
          </a:p>
          <a:p>
            <a:pPr>
              <a:buNone/>
            </a:pPr>
            <a:r>
              <a:rPr lang="cs-CZ" dirty="0" smtClean="0"/>
              <a:t>a) význam živiny nebo jiné látky na růst a vývoj organismu a jeho fyziologické funkce</a:t>
            </a:r>
          </a:p>
          <a:p>
            <a:pPr>
              <a:buNone/>
            </a:pPr>
            <a:r>
              <a:rPr lang="cs-CZ" dirty="0" smtClean="0"/>
              <a:t>b) psychologické a behaviorální funkce</a:t>
            </a:r>
          </a:p>
          <a:p>
            <a:pPr>
              <a:buNone/>
            </a:pPr>
            <a:r>
              <a:rPr lang="cs-CZ" dirty="0" smtClean="0"/>
              <a:t>c) snižování nebo kontrolu hmotnosti nebo snížení pocitu hladu či zvýšení pocitu sytosti anebo snížení množství energie obsažené ve stravě</a:t>
            </a:r>
          </a:p>
          <a:p>
            <a:pPr>
              <a:buNone/>
            </a:pPr>
            <a:endParaRPr lang="cs-CZ" sz="1400" dirty="0" smtClean="0"/>
          </a:p>
          <a:p>
            <a:pPr>
              <a:buNone/>
            </a:pPr>
            <a:endParaRPr lang="cs-CZ" sz="1400" dirty="0" smtClean="0"/>
          </a:p>
          <a:p>
            <a:pPr>
              <a:buNone/>
            </a:pPr>
            <a:endParaRPr lang="cs-CZ" sz="1400" b="1" dirty="0" smtClean="0"/>
          </a:p>
        </p:txBody>
      </p:sp>
      <p:sp>
        <p:nvSpPr>
          <p:cNvPr id="5" name="Zástupný symbol pro zápatí 4"/>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tvrzení</a:t>
            </a:r>
            <a:endParaRPr lang="cs-CZ" dirty="0"/>
          </a:p>
        </p:txBody>
      </p:sp>
      <p:sp>
        <p:nvSpPr>
          <p:cNvPr id="3" name="Zástupný symbol pro obsah 2"/>
          <p:cNvSpPr>
            <a:spLocks noGrp="1"/>
          </p:cNvSpPr>
          <p:nvPr>
            <p:ph idx="1"/>
          </p:nvPr>
        </p:nvSpPr>
        <p:spPr/>
        <p:txBody>
          <a:bodyPr/>
          <a:lstStyle/>
          <a:p>
            <a:pPr algn="ctr">
              <a:buNone/>
            </a:pPr>
            <a:r>
              <a:rPr lang="cs-CZ" b="1" dirty="0" smtClean="0"/>
              <a:t>Článek 14  </a:t>
            </a:r>
          </a:p>
          <a:p>
            <a:pPr>
              <a:buNone/>
            </a:pPr>
            <a:r>
              <a:rPr lang="cs-CZ" dirty="0" smtClean="0"/>
              <a:t>Jedná se o:</a:t>
            </a:r>
          </a:p>
          <a:p>
            <a:pPr>
              <a:buNone/>
            </a:pPr>
            <a:endParaRPr lang="cs-CZ" dirty="0" smtClean="0"/>
          </a:p>
          <a:p>
            <a:pPr>
              <a:buNone/>
            </a:pPr>
            <a:r>
              <a:rPr lang="cs-CZ" dirty="0" smtClean="0"/>
              <a:t>a) tvrzení o snižování rizika onemocnění</a:t>
            </a:r>
          </a:p>
          <a:p>
            <a:pPr>
              <a:buNone/>
            </a:pPr>
            <a:r>
              <a:rPr lang="cs-CZ" dirty="0" smtClean="0"/>
              <a:t>b) tvrzení týkající se vývoje a zdraví dětí</a:t>
            </a:r>
          </a:p>
          <a:p>
            <a:endParaRPr lang="cs-CZ" dirty="0"/>
          </a:p>
        </p:txBody>
      </p:sp>
      <p:sp>
        <p:nvSpPr>
          <p:cNvPr id="4" name="Zástupný symbol pro zápatí 3"/>
          <p:cNvSpPr>
            <a:spLocks noGrp="1"/>
          </p:cNvSpPr>
          <p:nvPr>
            <p:ph type="ftr" sz="quarter" idx="11"/>
          </p:nvPr>
        </p:nvSpPr>
        <p:spPr/>
        <p:txBody>
          <a:bodyPr/>
          <a:lstStyle/>
          <a:p>
            <a:pPr>
              <a:defRPr/>
            </a:pPr>
            <a:endParaRPr lang="cs-CZ"/>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cs-CZ" dirty="0" smtClean="0"/>
              <a:t>Úrovně kontrolní činnosti</a:t>
            </a:r>
          </a:p>
        </p:txBody>
      </p:sp>
      <p:sp>
        <p:nvSpPr>
          <p:cNvPr id="17411" name="Zástupný symbol pro obsah 2"/>
          <p:cNvSpPr>
            <a:spLocks noGrp="1"/>
          </p:cNvSpPr>
          <p:nvPr>
            <p:ph idx="1"/>
          </p:nvPr>
        </p:nvSpPr>
        <p:spPr>
          <a:xfrm>
            <a:off x="785786" y="2214554"/>
            <a:ext cx="7772400" cy="3733800"/>
          </a:xfrm>
        </p:spPr>
        <p:txBody>
          <a:bodyPr/>
          <a:lstStyle/>
          <a:p>
            <a:pPr>
              <a:buFont typeface="Monotype Sorts"/>
              <a:buNone/>
            </a:pPr>
            <a:endParaRPr lang="cs-CZ" dirty="0" smtClean="0"/>
          </a:p>
          <a:p>
            <a:pPr>
              <a:buFont typeface="Monotype Sorts"/>
              <a:buNone/>
            </a:pPr>
            <a:r>
              <a:rPr lang="cs-CZ" dirty="0" smtClean="0"/>
              <a:t>Internetový obchod</a:t>
            </a:r>
          </a:p>
          <a:p>
            <a:pPr>
              <a:buFont typeface="Monotype Sorts"/>
              <a:buNone/>
            </a:pPr>
            <a:r>
              <a:rPr lang="cs-CZ" dirty="0" smtClean="0"/>
              <a:t>Ústředně řízené kontroly</a:t>
            </a:r>
          </a:p>
          <a:p>
            <a:pPr>
              <a:buFont typeface="Monotype Sorts"/>
              <a:buNone/>
            </a:pPr>
            <a:r>
              <a:rPr lang="cs-CZ" dirty="0" smtClean="0"/>
              <a:t>Podněty přicházející na inspektoráty</a:t>
            </a:r>
          </a:p>
        </p:txBody>
      </p:sp>
      <p:sp>
        <p:nvSpPr>
          <p:cNvPr id="17412"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dirty="0" smtClean="0"/>
              <a:t>POSTUP PŘI KONTROLE</a:t>
            </a:r>
          </a:p>
        </p:txBody>
      </p:sp>
      <p:sp>
        <p:nvSpPr>
          <p:cNvPr id="18435" name="Zástupný symbol pro obsah 2"/>
          <p:cNvSpPr>
            <a:spLocks noGrp="1"/>
          </p:cNvSpPr>
          <p:nvPr>
            <p:ph idx="1"/>
          </p:nvPr>
        </p:nvSpPr>
        <p:spPr>
          <a:xfrm>
            <a:off x="714348" y="2285992"/>
            <a:ext cx="7772400" cy="3733800"/>
          </a:xfrm>
        </p:spPr>
        <p:txBody>
          <a:bodyPr/>
          <a:lstStyle/>
          <a:p>
            <a:pPr>
              <a:buFont typeface="Wingdings" pitchFamily="2" charset="2"/>
              <a:buChar char="Ø"/>
            </a:pPr>
            <a:r>
              <a:rPr lang="cs-CZ" dirty="0" smtClean="0"/>
              <a:t>PŘI HODNOCENÍ ZDRAVOTNÍCH TVRZENÍ NA OBALECH, PŘÍBALOVÝCH LETÁCÍCH (TJ. VNITŘNÍ NEBO VNĚJŠÍ SOUČÁST BALENÍ) DOPLŇKU STRAVY JE NUTNÉ POSOUDIT, ZDA CELKOVÁ PREZENTACE VÝROBKU NEPŮSOBÍ TAK, ŽE VÝROBEK JE URČEN K LÉČBĚ, VYLÉČENÍ LIDSKÝCH ONEMOCNĚNÍ NEBO K PŘEDCHÁZENÍ ONEMOCNĚNÍ, I KDYŽ NENÍ VÝSLOVNĚ UVEDENO. VÝROBKY NESMÍ BÝT PREZENTOVÁNY ZPŮSOBEM VYVOLÁVAJÍCÍ DOJEM, ŽE SE JEDNÁ O LÉČIVÝ PŘÍPRAVEK.</a:t>
            </a:r>
          </a:p>
          <a:p>
            <a:pPr>
              <a:buFont typeface="Wingdings" pitchFamily="2" charset="2"/>
              <a:buChar char="Ø"/>
            </a:pPr>
            <a:r>
              <a:rPr lang="cs-CZ" dirty="0" smtClean="0"/>
              <a:t>SLOVA, KTERÁ (VYJMA PŘÍPADŮ JEJICH POUŽITÍ VE SPOJENÍ NEBO V KONTEXTU S NEMOCÍ, CHOROBOU NEBO SPECIFICKÝM NEPŘÍZNIVÝM STAVEM), NEJSOU OBECNĚ POVAŽOVÁNA ZA INDIKUJÍCÍ LÉČEBNÝ ÚČEL: PŘ. „PŘÍZNIVÝ, BLAHODÁRNÝ,OSVĚŽUJÍCÍ, UVOLŇUJÍCÍ “ APOD.</a:t>
            </a:r>
          </a:p>
        </p:txBody>
      </p:sp>
      <p:sp>
        <p:nvSpPr>
          <p:cNvPr id="18436"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dirty="0" smtClean="0"/>
              <a:t>P0STUP PŘI KONTROLE</a:t>
            </a:r>
          </a:p>
        </p:txBody>
      </p:sp>
      <p:sp>
        <p:nvSpPr>
          <p:cNvPr id="20483" name="Zástupný symbol pro obsah 2"/>
          <p:cNvSpPr>
            <a:spLocks noGrp="1"/>
          </p:cNvSpPr>
          <p:nvPr>
            <p:ph idx="1"/>
          </p:nvPr>
        </p:nvSpPr>
        <p:spPr/>
        <p:txBody>
          <a:bodyPr/>
          <a:lstStyle/>
          <a:p>
            <a:pPr>
              <a:buFont typeface="Wingdings" pitchFamily="2" charset="2"/>
              <a:buChar char="Ø"/>
            </a:pPr>
            <a:r>
              <a:rPr lang="cs-CZ" sz="1800" dirty="0" smtClean="0"/>
              <a:t>SLOVA, KTERÁ MOHOU VE SPOJENÍ NEBO V KONTEXTU S NEMOCÍ, CHOROBOU NEBO SPECIFICKÝM NEPŘÍZNIVÝM STAVEM INDIKOVAT LÉČIVÝ ÚČINEK: </a:t>
            </a:r>
            <a:r>
              <a:rPr lang="cs-CZ" dirty="0" smtClean="0"/>
              <a:t>PŘ., LÉČIT HOJIT, ZMÍRŇOVAT, ZASTAVOVAT, OŠETŘOVAT, PŘEDCHÁZET, OBNOVOVAT, ELIMINOVAT“ APOD.</a:t>
            </a:r>
          </a:p>
          <a:p>
            <a:pPr>
              <a:buFont typeface="Wingdings" pitchFamily="2" charset="2"/>
              <a:buChar char="Ø"/>
            </a:pPr>
            <a:r>
              <a:rPr lang="cs-CZ" dirty="0" smtClean="0"/>
              <a:t>PŘI HODNOCENÍ ZDRAVOTNÍCH TVRZENÍ NA OBALECH, PŘÍBALOVÝCH LETÁCÍCH (TJ.VNITŘNÍ NEBO VNĚJŠÍ SOUČÁST BALENÍ) DOPLŇKU STRAVY UVEDENÉM NA TRH V DOBĚ ÚČINNOSTI NAŘÍZENÍ 1924/2006 JE NUTNÉ POSOUDIT, ZDA POTRAVINA SPLŇUJE OBECNÉ PODMÍNKY NAŘÍZENÍ 1924/2006, ZEJMÉNA PAK POŽADAVEK OBECNÝCH PODMÍNEK V KAPITOLE II, ČL. 5  A VYHOVUJE POŽADAVKU ZVLÁŠTNÍCH PODMÍNEK DEFINOVANÝCH V KAPITOLE IV, ČL. 10 A JE V SOULADU SE ZÁSADAMI UVEDENÝMI V ČLÁNKU 3 TOHOTO NAŘÍZENÍ</a:t>
            </a:r>
          </a:p>
        </p:txBody>
      </p:sp>
      <p:sp>
        <p:nvSpPr>
          <p:cNvPr id="20484" name="Zástupný symbol pro zápatí 3"/>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cs-CZ" smtClean="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prezentace_szpi">
  <a:themeElements>
    <a:clrScheme name="">
      <a:dk1>
        <a:srgbClr val="5F5F5F"/>
      </a:dk1>
      <a:lt1>
        <a:srgbClr val="FFFFFF"/>
      </a:lt1>
      <a:dk2>
        <a:srgbClr val="006600"/>
      </a:dk2>
      <a:lt2>
        <a:srgbClr val="FFCC00"/>
      </a:lt2>
      <a:accent1>
        <a:srgbClr val="FFCC66"/>
      </a:accent1>
      <a:accent2>
        <a:srgbClr val="EBFFEB"/>
      </a:accent2>
      <a:accent3>
        <a:srgbClr val="AAB8AA"/>
      </a:accent3>
      <a:accent4>
        <a:srgbClr val="DADADA"/>
      </a:accent4>
      <a:accent5>
        <a:srgbClr val="FFE2B8"/>
      </a:accent5>
      <a:accent6>
        <a:srgbClr val="D5E7D5"/>
      </a:accent6>
      <a:hlink>
        <a:srgbClr val="006600"/>
      </a:hlink>
      <a:folHlink>
        <a:srgbClr val="339933"/>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cs-CZ"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cs-CZ"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ezentace_szpi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prezentace_szpi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prezentace_szpi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11403</TotalTime>
  <Words>2001</Words>
  <Application>Microsoft Office PowerPoint</Application>
  <PresentationFormat>Předvádění na obrazovce (4:3)</PresentationFormat>
  <Paragraphs>160</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prezentace_szpi</vt:lpstr>
      <vt:lpstr>SZPI</vt:lpstr>
      <vt:lpstr>Úvod</vt:lpstr>
      <vt:lpstr>Zdravotní a výživová tvrzení</vt:lpstr>
      <vt:lpstr>       Zdravotní tvrzení </vt:lpstr>
      <vt:lpstr>Zdravotní tvrzení</vt:lpstr>
      <vt:lpstr>Zdravotní tvrzení</vt:lpstr>
      <vt:lpstr>Úrovně kontrolní činnosti</vt:lpstr>
      <vt:lpstr>POSTUP PŘI KONTROLE</vt:lpstr>
      <vt:lpstr>P0STUP PŘI KONTROLE</vt:lpstr>
      <vt:lpstr>Výživová tvrzení</vt:lpstr>
      <vt:lpstr>Stanovení správnosti kategorizace tvrzení</vt:lpstr>
      <vt:lpstr>Příklady tvrzení</vt:lpstr>
      <vt:lpstr>Příklady tvrzení</vt:lpstr>
      <vt:lpstr>Příklady tvrzení</vt:lpstr>
      <vt:lpstr>Příznivá a nepříznivá tvrzení a tvrzení „OBSAHUJE název (živiny nebo jiné látky)“</vt:lpstr>
      <vt:lpstr>    Příznivá a nepříznivá tvrzení a tvrzení „OBSAHUJE název (živiny nebo jiné látky)“</vt:lpstr>
      <vt:lpstr>Příznivá a nepříznivá tvrzení a tvrzení „OBSAHUJE název (živiny nebo jiné látky)“</vt:lpstr>
      <vt:lpstr>Srovnání dvou variant výrazů</vt:lpstr>
      <vt:lpstr>Tvrzení přirozeně / přirozený</vt:lpstr>
      <vt:lpstr>Tvrzení přirozeně / přirozený</vt:lpstr>
      <vt:lpstr>Označování termínem DIA</vt:lpstr>
      <vt:lpstr>Nesoulad podmínek stanovených v přímo použitelném předpisu ES</vt:lpstr>
      <vt:lpstr>Uložení opatření</vt:lpstr>
      <vt:lpstr>Skutková podstata a pokuta</vt:lpstr>
      <vt:lpstr>Snímek 25</vt:lpstr>
    </vt:vector>
  </TitlesOfParts>
  <Company>CZPI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zemědělská a potravinářská inspekce </dc:title>
  <dc:creator>Pavla Burešová</dc:creator>
  <cp:lastModifiedBy>dsedlakova</cp:lastModifiedBy>
  <cp:revision>806</cp:revision>
  <dcterms:created xsi:type="dcterms:W3CDTF">2003-01-03T13:58:51Z</dcterms:created>
  <dcterms:modified xsi:type="dcterms:W3CDTF">2010-09-13T09:54:38Z</dcterms:modified>
</cp:coreProperties>
</file>